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Lato Black" panose="020F0502020204030203" pitchFamily="34" charset="0"/>
      <p:bold r:id="rId48"/>
      <p:boldItalic r:id="rId49"/>
    </p:embeddedFont>
    <p:embeddedFont>
      <p:font typeface="Raleway" pitchFamily="2" charset="0"/>
      <p:regular r:id="rId50"/>
      <p:bold r:id="rId51"/>
      <p:italic r:id="rId52"/>
      <p:boldItalic r:id="rId53"/>
    </p:embeddedFont>
    <p:embeddedFont>
      <p:font typeface="Raleway Black" pitchFamily="2" charset="0"/>
      <p:bold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84">
          <p15:clr>
            <a:srgbClr val="9AA0A6"/>
          </p15:clr>
        </p15:guide>
        <p15:guide id="2" pos="510">
          <p15:clr>
            <a:srgbClr val="9AA0A6"/>
          </p15:clr>
        </p15:guide>
        <p15:guide id="3" orient="horz" pos="1814">
          <p15:clr>
            <a:srgbClr val="9AA0A6"/>
          </p15:clr>
        </p15:guide>
        <p15:guide id="4" pos="3288">
          <p15:clr>
            <a:srgbClr val="9AA0A6"/>
          </p15:clr>
        </p15:guide>
        <p15:guide id="5" orient="horz" pos="243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984"/>
        <p:guide pos="510"/>
        <p:guide orient="horz" pos="1814"/>
        <p:guide pos="3288"/>
        <p:guide orient="horz" pos="24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350e2c8761_1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350e2c8761_1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rgbClr val="38761D"/>
                </a:solidFill>
              </a:rPr>
              <a:t>(targeted groups, billboards, digital advertising, paid social media - focus was to illustrate what APS offers that might not be found, or be limited in private/charter/parochia/online/homeschool</a:t>
            </a:r>
            <a:endParaRPr>
              <a:solidFill>
                <a:srgbClr val="38761D"/>
              </a:solidFill>
            </a:endParaRPr>
          </a:p>
          <a:p>
            <a:pPr marL="0" lvl="0" indent="0" algn="l" rtl="0">
              <a:spcBef>
                <a:spcPts val="0"/>
              </a:spcBef>
              <a:spcAft>
                <a:spcPts val="0"/>
              </a:spcAft>
              <a:buClr>
                <a:schemeClr val="dk1"/>
              </a:buClr>
              <a:buSzPts val="1100"/>
              <a:buFont typeface="Arial"/>
              <a:buNone/>
            </a:pPr>
            <a:endParaRPr>
              <a:solidFill>
                <a:srgbClr val="38761D"/>
              </a:solidFill>
            </a:endParaRPr>
          </a:p>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3337a84bb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3337a84bb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8761D"/>
                </a:solidFill>
              </a:rPr>
              <a:t>The second, and perhaps most important marketing strategy is internal. School administrators needed tools they could implement at the local school level and customize to their specific needs.</a:t>
            </a:r>
            <a:endParaRPr>
              <a:solidFill>
                <a:srgbClr val="38761D"/>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3337a84bbf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3337a84bb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It is widely known and accepted that you can’t beat word-of-mouth marketing. People love their individual schools, principals, teachers, and  friends. Individuals with school-ties are trusted and carry great influence.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f88252dc4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333333"/>
              </a:buClr>
              <a:buSzPts val="1100"/>
              <a:buChar char="●"/>
            </a:pPr>
            <a:r>
              <a:rPr lang="en-GB">
                <a:solidFill>
                  <a:srgbClr val="333333"/>
                </a:solidFill>
              </a:rPr>
              <a:t>It is widely known and accepted that you can’t beat word-of-mouth marketing. People love their individual schools, principals, teachers, and  friends. Individuals with school-ties are trusted and carry great influence.</a:t>
            </a:r>
            <a:endParaRPr>
              <a:solidFill>
                <a:srgbClr val="333333"/>
              </a:solidFill>
            </a:endParaRPr>
          </a:p>
          <a:p>
            <a:pPr marL="457200" lvl="0" indent="0" algn="l" rtl="0">
              <a:lnSpc>
                <a:spcPct val="115000"/>
              </a:lnSpc>
              <a:spcBef>
                <a:spcPts val="0"/>
              </a:spcBef>
              <a:spcAft>
                <a:spcPts val="0"/>
              </a:spcAft>
              <a:buClr>
                <a:schemeClr val="dk1"/>
              </a:buClr>
              <a:buSzPts val="1100"/>
              <a:buFont typeface="Arial"/>
              <a:buNone/>
            </a:pPr>
            <a:endParaRPr>
              <a:solidFill>
                <a:srgbClr val="333333"/>
              </a:solidFill>
            </a:endParaRPr>
          </a:p>
          <a:p>
            <a:pPr marL="457200" lvl="0" indent="-298450" algn="l" rtl="0">
              <a:lnSpc>
                <a:spcPct val="115000"/>
              </a:lnSpc>
              <a:spcBef>
                <a:spcPts val="0"/>
              </a:spcBef>
              <a:spcAft>
                <a:spcPts val="0"/>
              </a:spcAft>
              <a:buClr>
                <a:srgbClr val="333333"/>
              </a:buClr>
              <a:buSzPts val="1100"/>
              <a:buChar char="●"/>
            </a:pPr>
            <a:r>
              <a:rPr lang="en-GB">
                <a:solidFill>
                  <a:srgbClr val="333333"/>
                </a:solidFill>
              </a:rPr>
              <a:t>We will need to rely heavily on our school leaders in the years ahead if we want to return, retain,  and add students to our schools.  </a:t>
            </a:r>
            <a:endParaRPr>
              <a:solidFill>
                <a:srgbClr val="333333"/>
              </a:solidFill>
            </a:endParaRPr>
          </a:p>
          <a:p>
            <a:pPr marL="457200" lvl="0" indent="0" algn="l" rtl="0">
              <a:lnSpc>
                <a:spcPct val="115000"/>
              </a:lnSpc>
              <a:spcBef>
                <a:spcPts val="0"/>
              </a:spcBef>
              <a:spcAft>
                <a:spcPts val="0"/>
              </a:spcAft>
              <a:buClr>
                <a:schemeClr val="dk1"/>
              </a:buClr>
              <a:buSzPts val="1100"/>
              <a:buFont typeface="Arial"/>
              <a:buNone/>
            </a:pPr>
            <a:endParaRPr>
              <a:solidFill>
                <a:srgbClr val="333333"/>
              </a:solidFill>
            </a:endParaRPr>
          </a:p>
          <a:p>
            <a:pPr marL="457200" lvl="0" indent="-298450" algn="l" rtl="0">
              <a:lnSpc>
                <a:spcPct val="115000"/>
              </a:lnSpc>
              <a:spcBef>
                <a:spcPts val="0"/>
              </a:spcBef>
              <a:spcAft>
                <a:spcPts val="0"/>
              </a:spcAft>
              <a:buClr>
                <a:srgbClr val="333333"/>
              </a:buClr>
              <a:buSzPts val="1100"/>
              <a:buChar char="●"/>
            </a:pPr>
            <a:r>
              <a:rPr lang="en-GB">
                <a:solidFill>
                  <a:srgbClr val="333333"/>
                </a:solidFill>
              </a:rPr>
              <a:t>To assist with that, for the first time ever, we will provide principals at ALL our schools with a turn-key Marketing Toolkit. </a:t>
            </a:r>
            <a:endParaRPr>
              <a:solidFill>
                <a:srgbClr val="333333"/>
              </a:solidFill>
            </a:endParaRPr>
          </a:p>
          <a:p>
            <a:pPr marL="457200" lvl="0" indent="-298450" algn="l" rtl="0">
              <a:lnSpc>
                <a:spcPct val="115000"/>
              </a:lnSpc>
              <a:spcBef>
                <a:spcPts val="0"/>
              </a:spcBef>
              <a:spcAft>
                <a:spcPts val="0"/>
              </a:spcAft>
              <a:buClr>
                <a:srgbClr val="333333"/>
              </a:buClr>
              <a:buSzPts val="1100"/>
              <a:buChar char="●"/>
            </a:pPr>
            <a:endParaRPr>
              <a:solidFill>
                <a:srgbClr val="333333"/>
              </a:solidFill>
            </a:endParaRPr>
          </a:p>
          <a:p>
            <a:pPr marL="457200" lvl="0" indent="-298450" algn="l" rtl="0">
              <a:lnSpc>
                <a:spcPct val="115000"/>
              </a:lnSpc>
              <a:spcBef>
                <a:spcPts val="0"/>
              </a:spcBef>
              <a:spcAft>
                <a:spcPts val="0"/>
              </a:spcAft>
              <a:buClr>
                <a:srgbClr val="333333"/>
              </a:buClr>
              <a:buSzPts val="1100"/>
              <a:buChar char="●"/>
            </a:pPr>
            <a:r>
              <a:rPr lang="en-GB">
                <a:solidFill>
                  <a:srgbClr val="333333"/>
                </a:solidFill>
              </a:rPr>
              <a:t>Direct mailer postcards,  marquee messaging, powerpoints, brag sheets, promotional flyers, step-by-step guides to successfully carry out open houses, and other marketing materials will be a click away and ready for use at any time.</a:t>
            </a:r>
            <a:endParaRPr>
              <a:solidFill>
                <a:srgbClr val="333333"/>
              </a:solidFill>
            </a:endParaRPr>
          </a:p>
          <a:p>
            <a:pPr marL="45720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3337a84bbf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13337a84bb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Best use of limited resources was to develop a Toolkit that would have resources and templates for a variety of tactics principals can draw from, customized for each school and used at will. Some of the elements include: generic announcements, flyers, templates for conducting events like open houses, school brag sheets, email blast templates, talking points, powerpoint, ONLINE AND DOWNLOADABLE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f88252dc4_0_10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f88252dc4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Best use of limited resources was to develop a Toolkit that would have resources and templates for a variety of tactics principals can draw from, customized for each school and used at will. Some of the elements include: generic announcements, flyers, templates for conducting events like open houses, school brag sheets, email blast templates, talking points, powerpoint, ONLINE AND DOWNLOADABLE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3337a84bbf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3337a84bb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Best use of limited resources was to develop a Toolkit that would have resources and templates for a variety of tactics principals can draw from, customized for each school and used at will. Some of the elements include: generic announcements, flyers, templates for conducting events like open houses, school brag sheets, email blast templates, talking points, powerpoint, ONLINE AND DOWNLOADABLE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3337a84bbf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3337a84bbf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8761D"/>
                </a:solidFill>
              </a:rPr>
              <a:t>(standard, explanation of process, terms and conditions, scope of work, evaluation criteria, forms &amp; attachments, price proposal, conflict of interest, confidentiality)</a:t>
            </a:r>
            <a:endParaRPr>
              <a:solidFill>
                <a:srgbClr val="38761D"/>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3337a84bbf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3337a84bbf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rgbClr val="38761D"/>
                </a:solidFill>
              </a:rPr>
              <a:t>(standard, explanation of process, terms and conditions, scope of work, evaluation criteria, forms &amp; attachments, price proposal, conflict of interest, confidentiality)</a:t>
            </a:r>
            <a:endParaRPr>
              <a:solidFill>
                <a:srgbClr val="38761D"/>
              </a:solidFill>
            </a:endParaRPr>
          </a:p>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3337a84bbf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3337a84bb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f88252dc4_0_1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f88252dc4_0_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While we have always been a small staff (the district prioritizes money for schools), APS Communications has lost a couple of positions over the past few years.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3337a84bbf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3337a84bbf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337a84bbf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337a84bbf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337a84bbf_0_2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3337a84bbf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334f67d0b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334f67d0b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3337a84bb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3337a84bb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201d056dd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201d056d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201d056dd1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201d056d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3337a84bbf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3337a84bb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334f67d0b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334f67d0b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3337a84bbf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3337a84bbf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f88252dc4_0_6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f88252dc4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Drop of enrollment by nearly 19,000 students in 13 years. About 9,000 students accounted for in APS charter schools. Also believe birth rate and people moving out of the area account for decline.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3337a84bbf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3337a84bbf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3337a84bbf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3337a84bbf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3337a84bbf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3337a84bbf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3337a84bbf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3337a84bbf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3337a84bbf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3337a84bbf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f88252dc4_0_1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1f88252dc4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3337a84bbf_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3337a84bbf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3337a84bbf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3337a84bbf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334f67d0bf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334f67d0b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f88252dc4_0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f88252dc4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GB">
                <a:solidFill>
                  <a:srgbClr val="38761D"/>
                </a:solidFill>
              </a:rPr>
              <a:t>we’ve had a partnership with ABQ the Magazine for over a decade now. In years past the magazine has picked up the cost of printing 80-thousand plus </a:t>
            </a:r>
            <a:r>
              <a:rPr lang="en-GB" b="1">
                <a:solidFill>
                  <a:srgbClr val="38761D"/>
                </a:solidFill>
              </a:rPr>
              <a:t>APS</a:t>
            </a:r>
            <a:r>
              <a:rPr lang="en-GB">
                <a:solidFill>
                  <a:srgbClr val="38761D"/>
                </a:solidFill>
              </a:rPr>
              <a:t> </a:t>
            </a:r>
            <a:r>
              <a:rPr lang="en-GB" b="1">
                <a:solidFill>
                  <a:srgbClr val="38761D"/>
                </a:solidFill>
              </a:rPr>
              <a:t>wall calendars</a:t>
            </a:r>
            <a:r>
              <a:rPr lang="en-GB">
                <a:solidFill>
                  <a:srgbClr val="38761D"/>
                </a:solidFill>
              </a:rPr>
              <a:t>. The magazine took a financial COVID hit this year and was unable to provide that monetary support but is providing 4 complimentary ads in the magazine in the months ahead. As always, we are grateful to Albuquerque the Magazine.Cost $22K))</a:t>
            </a:r>
            <a:endParaRPr>
              <a:solidFill>
                <a:srgbClr val="38761D"/>
              </a:solidFill>
            </a:endParaRPr>
          </a:p>
          <a:p>
            <a:pPr marL="457200" lvl="0" indent="0" algn="l" rtl="0">
              <a:lnSpc>
                <a:spcPct val="115000"/>
              </a:lnSpc>
              <a:spcBef>
                <a:spcPts val="0"/>
              </a:spcBef>
              <a:spcAft>
                <a:spcPts val="0"/>
              </a:spcAft>
              <a:buClr>
                <a:schemeClr val="dk1"/>
              </a:buClr>
              <a:buSzPts val="1100"/>
              <a:buFont typeface="Arial"/>
              <a:buNone/>
            </a:pPr>
            <a:endParaRPr>
              <a:solidFill>
                <a:srgbClr val="38761D"/>
              </a:solidFill>
            </a:endParaRPr>
          </a:p>
          <a:p>
            <a:pPr marL="457200" lvl="0" indent="-298450" algn="l" rtl="0">
              <a:lnSpc>
                <a:spcPct val="115000"/>
              </a:lnSpc>
              <a:spcBef>
                <a:spcPts val="0"/>
              </a:spcBef>
              <a:spcAft>
                <a:spcPts val="0"/>
              </a:spcAft>
              <a:buClr>
                <a:srgbClr val="38761D"/>
              </a:buClr>
              <a:buSzPts val="1100"/>
              <a:buChar char="●"/>
            </a:pPr>
            <a:r>
              <a:rPr lang="en-GB">
                <a:solidFill>
                  <a:srgbClr val="38761D"/>
                </a:solidFill>
              </a:rPr>
              <a:t> The APS wall calendar is the </a:t>
            </a:r>
            <a:r>
              <a:rPr lang="en-GB" b="1">
                <a:solidFill>
                  <a:srgbClr val="38761D"/>
                </a:solidFill>
              </a:rPr>
              <a:t>ONLY</a:t>
            </a:r>
            <a:r>
              <a:rPr lang="en-GB">
                <a:solidFill>
                  <a:srgbClr val="38761D"/>
                </a:solidFill>
              </a:rPr>
              <a:t> printed APS resource distributed to every school, family, staff, local businesses and government agencies.</a:t>
            </a:r>
            <a:endParaRPr>
              <a:solidFill>
                <a:srgbClr val="38761D"/>
              </a:solidFill>
            </a:endParaRPr>
          </a:p>
          <a:p>
            <a:pPr marL="457200" lvl="0" indent="0" algn="l" rtl="0">
              <a:lnSpc>
                <a:spcPct val="115000"/>
              </a:lnSpc>
              <a:spcBef>
                <a:spcPts val="0"/>
              </a:spcBef>
              <a:spcAft>
                <a:spcPts val="0"/>
              </a:spcAft>
              <a:buClr>
                <a:schemeClr val="dk1"/>
              </a:buClr>
              <a:buSzPts val="1100"/>
              <a:buFont typeface="Arial"/>
              <a:buNone/>
            </a:pPr>
            <a:endParaRPr>
              <a:solidFill>
                <a:srgbClr val="38761D"/>
              </a:solidFill>
            </a:endParaRPr>
          </a:p>
          <a:p>
            <a:pPr marL="457200" lvl="0" indent="-298450" algn="l" rtl="0">
              <a:lnSpc>
                <a:spcPct val="115000"/>
              </a:lnSpc>
              <a:spcBef>
                <a:spcPts val="0"/>
              </a:spcBef>
              <a:spcAft>
                <a:spcPts val="0"/>
              </a:spcAft>
              <a:buClr>
                <a:srgbClr val="38761D"/>
              </a:buClr>
              <a:buSzPts val="1100"/>
              <a:buChar char="●"/>
            </a:pPr>
            <a:r>
              <a:rPr lang="en-GB">
                <a:solidFill>
                  <a:srgbClr val="38761D"/>
                </a:solidFill>
              </a:rPr>
              <a:t>We were unable to produce a calendar last year because of the uncertainty COVID created. It was heartwarming and affirming to receive so many calls requesting the calendar.</a:t>
            </a:r>
            <a:endParaRPr>
              <a:solidFill>
                <a:srgbClr val="38761D"/>
              </a:solidFill>
            </a:endParaRPr>
          </a:p>
          <a:p>
            <a:pPr marL="457200" lvl="0" indent="0" algn="l" rtl="0">
              <a:lnSpc>
                <a:spcPct val="115000"/>
              </a:lnSpc>
              <a:spcBef>
                <a:spcPts val="0"/>
              </a:spcBef>
              <a:spcAft>
                <a:spcPts val="0"/>
              </a:spcAft>
              <a:buClr>
                <a:schemeClr val="dk1"/>
              </a:buClr>
              <a:buSzPts val="1100"/>
              <a:buFont typeface="Arial"/>
              <a:buNone/>
            </a:pPr>
            <a:endParaRPr>
              <a:solidFill>
                <a:srgbClr val="38761D"/>
              </a:solidFill>
            </a:endParaRPr>
          </a:p>
          <a:p>
            <a:pPr marL="457200" lvl="0" indent="-298450" algn="l" rtl="0">
              <a:lnSpc>
                <a:spcPct val="115000"/>
              </a:lnSpc>
              <a:spcBef>
                <a:spcPts val="0"/>
              </a:spcBef>
              <a:spcAft>
                <a:spcPts val="0"/>
              </a:spcAft>
              <a:buClr>
                <a:srgbClr val="38761D"/>
              </a:buClr>
              <a:buSzPts val="1100"/>
              <a:buChar char="●"/>
            </a:pPr>
            <a:r>
              <a:rPr lang="en-GB">
                <a:solidFill>
                  <a:srgbClr val="38761D"/>
                </a:solidFill>
              </a:rPr>
              <a:t>The distribution of the 2021-2022 enrollment-themed calendar was the soft launch of the Recruit and Retain Campaign. Each month is dedicated to an APS program complete with a QR code that takes the reader to a page with more information about the featured program.</a:t>
            </a:r>
            <a:endParaRPr>
              <a:solidFill>
                <a:srgbClr val="38761D"/>
              </a:solidFill>
            </a:endParaRPr>
          </a:p>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50e2c8761_1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50e2c8761_1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GB">
                <a:solidFill>
                  <a:srgbClr val="38761D"/>
                </a:solidFill>
                <a:highlight>
                  <a:srgbClr val="FFFFFF"/>
                </a:highlight>
              </a:rPr>
              <a:t>(</a:t>
            </a:r>
            <a:r>
              <a:rPr lang="en-GB" sz="1200">
                <a:solidFill>
                  <a:srgbClr val="38761D"/>
                </a:solidFill>
                <a:highlight>
                  <a:srgbClr val="FFFFFF"/>
                </a:highlight>
              </a:rPr>
              <a:t>We also partnered with our Student Information System to promote online registration. </a:t>
            </a:r>
            <a:endParaRPr>
              <a:solidFill>
                <a:srgbClr val="38761D"/>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350e2c8761_1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350e2c8761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38761D"/>
              </a:buClr>
              <a:buSzPts val="1200"/>
              <a:buChar char="●"/>
            </a:pPr>
            <a:r>
              <a:rPr lang="en-GB" sz="1200">
                <a:solidFill>
                  <a:srgbClr val="38761D"/>
                </a:solidFill>
                <a:highlight>
                  <a:srgbClr val="FFFFFF"/>
                </a:highlight>
              </a:rPr>
              <a:t>Superintendent Elder recorded welcome messages that ran on KANW and we saturated our marketing venues with APS stories. We used billboards, internal and external newsletters, our district and individual school websites, messages from the superintendent, and the media to help get the word out. )</a:t>
            </a:r>
            <a:endParaRPr sz="1200">
              <a:solidFill>
                <a:srgbClr val="38761D"/>
              </a:solidFill>
              <a:highlight>
                <a:srgbClr val="FFFFFF"/>
              </a:highlight>
            </a:endParaRPr>
          </a:p>
          <a:p>
            <a:pPr marL="0" lvl="0" indent="0" algn="l" rtl="0">
              <a:spcBef>
                <a:spcPts val="0"/>
              </a:spcBef>
              <a:spcAft>
                <a:spcPts val="0"/>
              </a:spcAft>
              <a:buNone/>
            </a:pPr>
            <a:endParaRPr>
              <a:solidFill>
                <a:srgbClr val="38761D"/>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f88252dc4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88252dc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50e2c8761_1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350e2c8761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8761D"/>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84" name="Google Shape;8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85" name="Google Shape;85;p13"/>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86" name="Google Shape;86;p13"/>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Customized for </a:t>
            </a:r>
            <a:r>
              <a:rPr lang="en-GB"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87" name="Google Shape;87;p13"/>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88"/>
        <p:cNvGrpSpPr/>
        <p:nvPr/>
      </p:nvGrpSpPr>
      <p:grpSpPr>
        <a:xfrm>
          <a:off x="0" y="0"/>
          <a:ext cx="0" cy="0"/>
          <a:chOff x="0" y="0"/>
          <a:chExt cx="0" cy="0"/>
        </a:xfrm>
      </p:grpSpPr>
      <p:grpSp>
        <p:nvGrpSpPr>
          <p:cNvPr id="89" name="Google Shape;89;p14"/>
          <p:cNvGrpSpPr/>
          <p:nvPr/>
        </p:nvGrpSpPr>
        <p:grpSpPr>
          <a:xfrm>
            <a:off x="830392" y="1191256"/>
            <a:ext cx="745763" cy="45826"/>
            <a:chOff x="4580561" y="2589004"/>
            <a:chExt cx="1064464" cy="25200"/>
          </a:xfrm>
        </p:grpSpPr>
        <p:sp>
          <p:nvSpPr>
            <p:cNvPr id="90" name="Google Shape;90;p1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1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93" name="Google Shape;93;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94" name="Google Shape;94;p14">
            <a:hlinkClick r:id="" action="ppaction://noaction"/>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 name="Google Shape;95;p14">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96" name="Google Shape;96;p14">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97" name="Google Shape;97;p14">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98"/>
        <p:cNvGrpSpPr/>
        <p:nvPr/>
      </p:nvGrpSpPr>
      <p:grpSpPr>
        <a:xfrm>
          <a:off x="0" y="0"/>
          <a:ext cx="0" cy="0"/>
          <a:chOff x="0" y="0"/>
          <a:chExt cx="0" cy="0"/>
        </a:xfrm>
      </p:grpSpPr>
      <p:pic>
        <p:nvPicPr>
          <p:cNvPr id="99" name="Google Shape;99;p15"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100" name="Google Shape;100;p1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102" name="Google Shape;102;p15">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3" name="Google Shape;103;p15">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4" name="Google Shape;104;p15">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5" name="Google Shape;105;p15">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06" name="Google Shape;106;p15"/>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ody only">
  <p:cSld name="TITLE_AND_BODY_1_2">
    <p:spTree>
      <p:nvGrpSpPr>
        <p:cNvPr id="1" name="Shape 107"/>
        <p:cNvGrpSpPr/>
        <p:nvPr/>
      </p:nvGrpSpPr>
      <p:grpSpPr>
        <a:xfrm>
          <a:off x="0" y="0"/>
          <a:ext cx="0" cy="0"/>
          <a:chOff x="0" y="0"/>
          <a:chExt cx="0" cy="0"/>
        </a:xfrm>
      </p:grpSpPr>
      <p:sp>
        <p:nvSpPr>
          <p:cNvPr id="108" name="Google Shape;108;p1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10" name="Google Shape;110;p16">
            <a:hlinkClick r:id="" action="ppaction://noaction"/>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 name="Google Shape;111;p16">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12" name="Google Shape;112;p16">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13" name="Google Shape;113;p16">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14" name="Google Shape;114;p16"/>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115"/>
        <p:cNvGrpSpPr/>
        <p:nvPr/>
      </p:nvGrpSpPr>
      <p:grpSpPr>
        <a:xfrm>
          <a:off x="0" y="0"/>
          <a:ext cx="0" cy="0"/>
          <a:chOff x="0" y="0"/>
          <a:chExt cx="0" cy="0"/>
        </a:xfrm>
      </p:grpSpPr>
      <p:pic>
        <p:nvPicPr>
          <p:cNvPr id="116" name="Google Shape;116;p17"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7" name="Google Shape;117;p17"/>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17"/>
          <p:cNvGrpSpPr/>
          <p:nvPr/>
        </p:nvGrpSpPr>
        <p:grpSpPr>
          <a:xfrm>
            <a:off x="830392" y="1191256"/>
            <a:ext cx="745763" cy="45826"/>
            <a:chOff x="4580561" y="2589004"/>
            <a:chExt cx="1064464" cy="25200"/>
          </a:xfrm>
        </p:grpSpPr>
        <p:sp>
          <p:nvSpPr>
            <p:cNvPr id="119" name="Google Shape;119;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17"/>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122" name="Google Shape;122;p17"/>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23" name="Google Shape;123;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24" name="Google Shape;124;p17">
            <a:hlinkClick r:id="" action="ppaction://noaction"/>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17">
            <a:hlinkClick r:id="" action="ppaction://noaction"/>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26" name="Google Shape;126;p17">
            <a:hlinkClick r:id="" action="ppaction://noaction"/>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27" name="Google Shape;127;p17">
            <a:hlinkClick r:id="" action="ppaction://noaction"/>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TqPQHm0SxKstbTKMuz-3i6Znk3eanQOD/view"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drive.google.com/file/d/1waG2wh2VHkXO3O-JPnHOfvYi9-Gs7A3Q/view"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1894212" y="0"/>
            <a:ext cx="7249787" cy="5143500"/>
          </a:xfrm>
          <a:prstGeom prst="rect">
            <a:avLst/>
          </a:prstGeom>
          <a:noFill/>
          <a:ln>
            <a:noFill/>
          </a:ln>
        </p:spPr>
      </p:pic>
      <p:sp>
        <p:nvSpPr>
          <p:cNvPr id="133" name="Google Shape;133;p18"/>
          <p:cNvSpPr txBox="1">
            <a:spLocks noGrp="1"/>
          </p:cNvSpPr>
          <p:nvPr>
            <p:ph type="ctrTitle"/>
          </p:nvPr>
        </p:nvSpPr>
        <p:spPr>
          <a:xfrm>
            <a:off x="252275" y="2608975"/>
            <a:ext cx="3829800" cy="133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720" b="0">
                <a:solidFill>
                  <a:srgbClr val="000000"/>
                </a:solidFill>
                <a:latin typeface="Lato Black"/>
                <a:ea typeface="Lato Black"/>
                <a:cs typeface="Lato Black"/>
                <a:sym typeface="Lato Black"/>
              </a:rPr>
              <a:t>Launching a Student Recruitment and Retention Campaign</a:t>
            </a:r>
            <a:endParaRPr sz="2020" b="0">
              <a:latin typeface="Lato Black"/>
              <a:ea typeface="Lato Black"/>
              <a:cs typeface="Lato Black"/>
              <a:sym typeface="Lato Black"/>
            </a:endParaRPr>
          </a:p>
        </p:txBody>
      </p:sp>
      <p:sp>
        <p:nvSpPr>
          <p:cNvPr id="134" name="Google Shape;134;p18"/>
          <p:cNvSpPr txBox="1">
            <a:spLocks noGrp="1"/>
          </p:cNvSpPr>
          <p:nvPr>
            <p:ph type="subTitle" idx="1"/>
          </p:nvPr>
        </p:nvSpPr>
        <p:spPr>
          <a:xfrm>
            <a:off x="365750" y="3940375"/>
            <a:ext cx="3971100" cy="8406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SzPts val="688"/>
              <a:buNone/>
            </a:pPr>
            <a:r>
              <a:rPr lang="en-GB" sz="975" b="1"/>
              <a:t>Presented by Monica Armenta</a:t>
            </a:r>
            <a:endParaRPr sz="975" b="1"/>
          </a:p>
          <a:p>
            <a:pPr marL="0" lvl="0" indent="0" algn="l" rtl="0">
              <a:lnSpc>
                <a:spcPct val="90000"/>
              </a:lnSpc>
              <a:spcBef>
                <a:spcPts val="0"/>
              </a:spcBef>
              <a:spcAft>
                <a:spcPts val="0"/>
              </a:spcAft>
              <a:buSzPts val="688"/>
              <a:buNone/>
            </a:pPr>
            <a:r>
              <a:rPr lang="en-GB" sz="975" b="1"/>
              <a:t>Executive Director of Communications </a:t>
            </a:r>
            <a:br>
              <a:rPr lang="en-GB" sz="975" b="1"/>
            </a:br>
            <a:r>
              <a:rPr lang="en-GB" sz="975" b="1"/>
              <a:t>Albuquerque Public Schools  </a:t>
            </a:r>
            <a:endParaRPr sz="975" b="1"/>
          </a:p>
          <a:p>
            <a:pPr marL="0" lvl="0" indent="0" algn="l" rtl="0">
              <a:lnSpc>
                <a:spcPct val="90000"/>
              </a:lnSpc>
              <a:spcBef>
                <a:spcPts val="0"/>
              </a:spcBef>
              <a:spcAft>
                <a:spcPts val="0"/>
              </a:spcAft>
              <a:buSzPts val="688"/>
              <a:buNone/>
            </a:pPr>
            <a:endParaRPr sz="975" b="1"/>
          </a:p>
          <a:p>
            <a:pPr marL="0" lvl="0" indent="0" algn="l" rtl="0">
              <a:lnSpc>
                <a:spcPct val="90000"/>
              </a:lnSpc>
              <a:spcBef>
                <a:spcPts val="0"/>
              </a:spcBef>
              <a:spcAft>
                <a:spcPts val="0"/>
              </a:spcAft>
              <a:buSzPts val="688"/>
              <a:buNone/>
            </a:pPr>
            <a:r>
              <a:rPr lang="en-GB" sz="975" b="1"/>
              <a:t>July 14, 2022</a:t>
            </a:r>
            <a:endParaRPr sz="975" b="1"/>
          </a:p>
        </p:txBody>
      </p:sp>
      <p:pic>
        <p:nvPicPr>
          <p:cNvPr id="135" name="Google Shape;135;p18"/>
          <p:cNvPicPr preferRelativeResize="0"/>
          <p:nvPr/>
        </p:nvPicPr>
        <p:blipFill>
          <a:blip r:embed="rId4">
            <a:alphaModFix/>
          </a:blip>
          <a:stretch>
            <a:fillRect/>
          </a:stretch>
        </p:blipFill>
        <p:spPr>
          <a:xfrm>
            <a:off x="321350" y="1554350"/>
            <a:ext cx="901225" cy="901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Our  Plan</a:t>
            </a:r>
            <a:endParaRPr/>
          </a:p>
          <a:p>
            <a:pPr marL="0" lvl="0" indent="0" algn="l" rtl="0">
              <a:spcBef>
                <a:spcPts val="0"/>
              </a:spcBef>
              <a:spcAft>
                <a:spcPts val="0"/>
              </a:spcAft>
              <a:buNone/>
            </a:pPr>
            <a:r>
              <a:rPr lang="en-GB" b="0"/>
              <a:t>Phase Two</a:t>
            </a:r>
            <a:endParaRPr b="0"/>
          </a:p>
        </p:txBody>
      </p:sp>
      <p:sp>
        <p:nvSpPr>
          <p:cNvPr id="217" name="Google Shape;217;p27"/>
          <p:cNvSpPr txBox="1">
            <a:spLocks noGrp="1"/>
          </p:cNvSpPr>
          <p:nvPr>
            <p:ph type="body" idx="1"/>
          </p:nvPr>
        </p:nvSpPr>
        <p:spPr>
          <a:xfrm>
            <a:off x="721225" y="2434125"/>
            <a:ext cx="3893400" cy="122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100"/>
              <a:t>Two pronged approach:</a:t>
            </a:r>
            <a:endParaRPr sz="1100"/>
          </a:p>
          <a:p>
            <a:pPr marL="0" lvl="0" indent="0" algn="l" rtl="0">
              <a:spcBef>
                <a:spcPts val="1200"/>
              </a:spcBef>
              <a:spcAft>
                <a:spcPts val="0"/>
              </a:spcAft>
              <a:buNone/>
            </a:pPr>
            <a:r>
              <a:rPr lang="en-GB" sz="1100" b="1">
                <a:solidFill>
                  <a:schemeClr val="dk2"/>
                </a:solidFill>
              </a:rPr>
              <a:t>External Marketing</a:t>
            </a:r>
            <a:endParaRPr sz="1100" b="1">
              <a:solidFill>
                <a:schemeClr val="dk2"/>
              </a:solidFill>
            </a:endParaRPr>
          </a:p>
          <a:p>
            <a:pPr marL="0" lvl="0" indent="0" algn="l" rtl="0">
              <a:spcBef>
                <a:spcPts val="0"/>
              </a:spcBef>
              <a:spcAft>
                <a:spcPts val="1200"/>
              </a:spcAft>
              <a:buNone/>
            </a:pPr>
            <a:r>
              <a:rPr lang="en-GB" sz="1100"/>
              <a:t>Targeted groups, billboards, digital advertising, and paid social media</a:t>
            </a:r>
            <a:endParaRPr sz="1100"/>
          </a:p>
        </p:txBody>
      </p:sp>
      <p:pic>
        <p:nvPicPr>
          <p:cNvPr id="218" name="Google Shape;218;p27" title="APS 2021 Student Recruitment - Social Media Video  #1.mp4">
            <a:hlinkClick r:id="rId3"/>
          </p:cNvPr>
          <p:cNvPicPr preferRelativeResize="0"/>
          <p:nvPr/>
        </p:nvPicPr>
        <p:blipFill>
          <a:blip r:embed="rId4">
            <a:alphaModFix/>
          </a:blip>
          <a:stretch>
            <a:fillRect/>
          </a:stretch>
        </p:blipFill>
        <p:spPr>
          <a:xfrm>
            <a:off x="4624125" y="1383588"/>
            <a:ext cx="4224576" cy="2376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Our  Plan</a:t>
            </a:r>
            <a:endParaRPr/>
          </a:p>
          <a:p>
            <a:pPr marL="0" lvl="0" indent="0" algn="l" rtl="0">
              <a:spcBef>
                <a:spcPts val="0"/>
              </a:spcBef>
              <a:spcAft>
                <a:spcPts val="0"/>
              </a:spcAft>
              <a:buNone/>
            </a:pPr>
            <a:r>
              <a:rPr lang="en-GB" b="0"/>
              <a:t>Phase Two</a:t>
            </a:r>
            <a:endParaRPr b="0"/>
          </a:p>
        </p:txBody>
      </p:sp>
      <p:sp>
        <p:nvSpPr>
          <p:cNvPr id="224" name="Google Shape;224;p28"/>
          <p:cNvSpPr txBox="1">
            <a:spLocks noGrp="1"/>
          </p:cNvSpPr>
          <p:nvPr>
            <p:ph type="body" idx="1"/>
          </p:nvPr>
        </p:nvSpPr>
        <p:spPr>
          <a:xfrm>
            <a:off x="721225" y="2434125"/>
            <a:ext cx="3893400" cy="122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100"/>
              <a:t>Two pronged approach:</a:t>
            </a:r>
            <a:endParaRPr sz="1100"/>
          </a:p>
          <a:p>
            <a:pPr marL="0" lvl="0" indent="0" algn="l" rtl="0">
              <a:spcBef>
                <a:spcPts val="1200"/>
              </a:spcBef>
              <a:spcAft>
                <a:spcPts val="0"/>
              </a:spcAft>
              <a:buNone/>
            </a:pPr>
            <a:r>
              <a:rPr lang="en-GB" sz="1100" b="1">
                <a:solidFill>
                  <a:schemeClr val="dk2"/>
                </a:solidFill>
              </a:rPr>
              <a:t>Internal Marketing</a:t>
            </a:r>
            <a:endParaRPr sz="1100" b="1">
              <a:solidFill>
                <a:schemeClr val="dk2"/>
              </a:solidFill>
            </a:endParaRPr>
          </a:p>
          <a:p>
            <a:pPr marL="0" lvl="0" indent="0" algn="l" rtl="0">
              <a:spcBef>
                <a:spcPts val="0"/>
              </a:spcBef>
              <a:spcAft>
                <a:spcPts val="1200"/>
              </a:spcAft>
              <a:buNone/>
            </a:pPr>
            <a:r>
              <a:rPr lang="en-GB" sz="1100"/>
              <a:t>School administrators need tools they can implement at the local school level</a:t>
            </a:r>
            <a:endParaRPr sz="1100"/>
          </a:p>
        </p:txBody>
      </p:sp>
      <p:pic>
        <p:nvPicPr>
          <p:cNvPr id="225" name="Google Shape;225;p28"/>
          <p:cNvPicPr preferRelativeResize="0"/>
          <p:nvPr/>
        </p:nvPicPr>
        <p:blipFill rotWithShape="1">
          <a:blip r:embed="rId3">
            <a:alphaModFix/>
          </a:blip>
          <a:srcRect r="724"/>
          <a:stretch/>
        </p:blipFill>
        <p:spPr>
          <a:xfrm>
            <a:off x="4614625" y="1169800"/>
            <a:ext cx="4184525" cy="2803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229"/>
        <p:cNvGrpSpPr/>
        <p:nvPr/>
      </p:nvGrpSpPr>
      <p:grpSpPr>
        <a:xfrm>
          <a:off x="0" y="0"/>
          <a:ext cx="0" cy="0"/>
          <a:chOff x="0" y="0"/>
          <a:chExt cx="0" cy="0"/>
        </a:xfrm>
      </p:grpSpPr>
      <p:sp>
        <p:nvSpPr>
          <p:cNvPr id="230" name="Google Shape;230;p29"/>
          <p:cNvSpPr/>
          <p:nvPr/>
        </p:nvSpPr>
        <p:spPr>
          <a:xfrm>
            <a:off x="1942625" y="4425"/>
            <a:ext cx="7201200" cy="514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txBox="1">
            <a:spLocks noGrp="1"/>
          </p:cNvSpPr>
          <p:nvPr>
            <p:ph type="title"/>
          </p:nvPr>
        </p:nvSpPr>
        <p:spPr>
          <a:xfrm>
            <a:off x="729450" y="1322450"/>
            <a:ext cx="7010100" cy="350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1200"/>
              <a:t>INFLUENCERS</a:t>
            </a:r>
            <a:endParaRPr sz="1200"/>
          </a:p>
        </p:txBody>
      </p:sp>
      <p:pic>
        <p:nvPicPr>
          <p:cNvPr id="232" name="Google Shape;232;p29"/>
          <p:cNvPicPr preferRelativeResize="0"/>
          <p:nvPr/>
        </p:nvPicPr>
        <p:blipFill rotWithShape="1">
          <a:blip r:embed="rId3">
            <a:alphaModFix/>
          </a:blip>
          <a:srcRect/>
          <a:stretch/>
        </p:blipFill>
        <p:spPr>
          <a:xfrm>
            <a:off x="1942750" y="546374"/>
            <a:ext cx="7201249" cy="405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title"/>
          </p:nvPr>
        </p:nvSpPr>
        <p:spPr>
          <a:xfrm>
            <a:off x="730725" y="1318650"/>
            <a:ext cx="3893400" cy="45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077"/>
              <a:t>Turnkey Principal Toolkit</a:t>
            </a:r>
            <a:endParaRPr b="0"/>
          </a:p>
        </p:txBody>
      </p:sp>
      <p:sp>
        <p:nvSpPr>
          <p:cNvPr id="238" name="Google Shape;238;p30"/>
          <p:cNvSpPr txBox="1">
            <a:spLocks noGrp="1"/>
          </p:cNvSpPr>
          <p:nvPr>
            <p:ph type="body" idx="1"/>
          </p:nvPr>
        </p:nvSpPr>
        <p:spPr>
          <a:xfrm>
            <a:off x="721225" y="1891100"/>
            <a:ext cx="3893400" cy="2556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1100"/>
              <a:t>It is widely known and accepted that you can’t beat word-of-mouth marketing. People generally love their schools, principals, and teachers(more than their school district). Individuals with school ties are trusted and carry great influence.</a:t>
            </a:r>
            <a:endParaRPr sz="1100"/>
          </a:p>
          <a:p>
            <a:pPr marL="0" lvl="0" indent="0" algn="l" rtl="0">
              <a:spcBef>
                <a:spcPts val="1200"/>
              </a:spcBef>
              <a:spcAft>
                <a:spcPts val="0"/>
              </a:spcAft>
              <a:buNone/>
            </a:pPr>
            <a:r>
              <a:rPr lang="en-GB" sz="1100"/>
              <a:t>We will need to rely heavily on our school leaders in the years ahead if we want to return, retain,  and add students to our schools.</a:t>
            </a:r>
            <a:endParaRPr sz="1100"/>
          </a:p>
          <a:p>
            <a:pPr marL="0" lvl="0" indent="0" algn="l" rtl="0">
              <a:spcBef>
                <a:spcPts val="1200"/>
              </a:spcBef>
              <a:spcAft>
                <a:spcPts val="0"/>
              </a:spcAft>
              <a:buNone/>
            </a:pPr>
            <a:r>
              <a:rPr lang="en-GB" sz="1100"/>
              <a:t>To assist with that, for the first time ever, we are providing principals at ALL our schools with a turnkey Marketing Toolkit. </a:t>
            </a:r>
            <a:endParaRPr sz="1100"/>
          </a:p>
          <a:p>
            <a:pPr marL="0" lvl="0" indent="0" algn="l" rtl="0">
              <a:spcBef>
                <a:spcPts val="1200"/>
              </a:spcBef>
              <a:spcAft>
                <a:spcPts val="1200"/>
              </a:spcAft>
              <a:buNone/>
            </a:pPr>
            <a:r>
              <a:rPr lang="en-GB" sz="1100"/>
              <a:t>Direct mailer postcards,  marquee messaging, powerpoints, brag sheets, promotional flyers, step-by-step guides to successfully carry out open houses, and other marketing materials are a click away and ready for use anytime.</a:t>
            </a:r>
            <a:endParaRPr sz="1100"/>
          </a:p>
        </p:txBody>
      </p:sp>
      <p:pic>
        <p:nvPicPr>
          <p:cNvPr id="239" name="Google Shape;239;p30"/>
          <p:cNvPicPr preferRelativeResize="0"/>
          <p:nvPr/>
        </p:nvPicPr>
        <p:blipFill rotWithShape="1">
          <a:blip r:embed="rId3">
            <a:alphaModFix/>
          </a:blip>
          <a:srcRect t="-611" b="-3004"/>
          <a:stretch/>
        </p:blipFill>
        <p:spPr>
          <a:xfrm>
            <a:off x="5539675" y="1080200"/>
            <a:ext cx="2776776" cy="35508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1"/>
          <p:cNvSpPr txBox="1">
            <a:spLocks noGrp="1"/>
          </p:cNvSpPr>
          <p:nvPr>
            <p:ph type="title"/>
          </p:nvPr>
        </p:nvSpPr>
        <p:spPr>
          <a:xfrm>
            <a:off x="730000" y="1318650"/>
            <a:ext cx="3636600" cy="570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Toolkit Examples</a:t>
            </a:r>
            <a:endParaRPr/>
          </a:p>
        </p:txBody>
      </p:sp>
      <p:sp>
        <p:nvSpPr>
          <p:cNvPr id="245" name="Google Shape;245;p31"/>
          <p:cNvSpPr txBox="1">
            <a:spLocks noGrp="1"/>
          </p:cNvSpPr>
          <p:nvPr>
            <p:ph type="body" idx="1"/>
          </p:nvPr>
        </p:nvSpPr>
        <p:spPr>
          <a:xfrm>
            <a:off x="721225" y="1965150"/>
            <a:ext cx="3636600" cy="852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a:t>The Toolkit provides a variety of resources and templates that can be customized by principals and school staff. </a:t>
            </a:r>
            <a:endParaRPr sz="1100"/>
          </a:p>
        </p:txBody>
      </p:sp>
      <p:sp>
        <p:nvSpPr>
          <p:cNvPr id="246" name="Google Shape;246;p31"/>
          <p:cNvSpPr txBox="1"/>
          <p:nvPr/>
        </p:nvSpPr>
        <p:spPr>
          <a:xfrm>
            <a:off x="734530" y="30831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01    | </a:t>
            </a:r>
            <a:r>
              <a:rPr lang="en-GB" sz="1000">
                <a:solidFill>
                  <a:srgbClr val="000000"/>
                </a:solidFill>
                <a:latin typeface="Lato"/>
                <a:ea typeface="Lato"/>
                <a:cs typeface="Lato"/>
                <a:sym typeface="Lato"/>
              </a:rPr>
              <a:t>  </a:t>
            </a:r>
            <a:r>
              <a:rPr lang="en-GB" sz="1000">
                <a:latin typeface="Lato"/>
                <a:ea typeface="Lato"/>
                <a:cs typeface="Lato"/>
                <a:sym typeface="Lato"/>
              </a:rPr>
              <a:t>Open House Checklist</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47" name="Google Shape;247;p31"/>
          <p:cNvSpPr txBox="1"/>
          <p:nvPr/>
        </p:nvSpPr>
        <p:spPr>
          <a:xfrm>
            <a:off x="734530" y="33444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02    |</a:t>
            </a:r>
            <a:r>
              <a:rPr lang="en-GB" sz="1000" b="1">
                <a:solidFill>
                  <a:srgbClr val="CCCCCC"/>
                </a:solidFill>
                <a:latin typeface="Lato"/>
                <a:ea typeface="Lato"/>
                <a:cs typeface="Lato"/>
                <a:sym typeface="Lato"/>
              </a:rPr>
              <a:t> </a:t>
            </a:r>
            <a:r>
              <a:rPr lang="en-GB" sz="1000">
                <a:solidFill>
                  <a:srgbClr val="53C6A1"/>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Open House Flyer </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48" name="Google Shape;248;p31"/>
          <p:cNvSpPr txBox="1"/>
          <p:nvPr/>
        </p:nvSpPr>
        <p:spPr>
          <a:xfrm>
            <a:off x="734530" y="36057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03    |</a:t>
            </a:r>
            <a:r>
              <a:rPr lang="en-GB" sz="1000" b="1">
                <a:solidFill>
                  <a:srgbClr val="CCCCCC"/>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Open House Sign-In Sheet</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pic>
        <p:nvPicPr>
          <p:cNvPr id="249" name="Google Shape;249;p31"/>
          <p:cNvPicPr preferRelativeResize="0"/>
          <p:nvPr/>
        </p:nvPicPr>
        <p:blipFill rotWithShape="1">
          <a:blip r:embed="rId3">
            <a:alphaModFix/>
          </a:blip>
          <a:srcRect l="960" t="3523" b="3513"/>
          <a:stretch/>
        </p:blipFill>
        <p:spPr>
          <a:xfrm>
            <a:off x="5028700" y="872400"/>
            <a:ext cx="3199450" cy="3886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730000" y="1318650"/>
            <a:ext cx="3636600" cy="570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Toolkit Examples</a:t>
            </a:r>
            <a:endParaRPr/>
          </a:p>
        </p:txBody>
      </p:sp>
      <p:sp>
        <p:nvSpPr>
          <p:cNvPr id="255" name="Google Shape;255;p32"/>
          <p:cNvSpPr txBox="1"/>
          <p:nvPr/>
        </p:nvSpPr>
        <p:spPr>
          <a:xfrm>
            <a:off x="734530" y="30831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04    | </a:t>
            </a:r>
            <a:r>
              <a:rPr lang="en-GB" sz="1000">
                <a:solidFill>
                  <a:srgbClr val="000000"/>
                </a:solidFill>
                <a:latin typeface="Lato"/>
                <a:ea typeface="Lato"/>
                <a:cs typeface="Lato"/>
                <a:sym typeface="Lato"/>
              </a:rPr>
              <a:t>  </a:t>
            </a:r>
            <a:r>
              <a:rPr lang="en-GB" sz="1000">
                <a:latin typeface="Lato"/>
                <a:ea typeface="Lato"/>
                <a:cs typeface="Lato"/>
                <a:sym typeface="Lato"/>
              </a:rPr>
              <a:t>Marquee Messaging </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56" name="Google Shape;256;p32"/>
          <p:cNvSpPr txBox="1"/>
          <p:nvPr/>
        </p:nvSpPr>
        <p:spPr>
          <a:xfrm>
            <a:off x="734530" y="33444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05    |</a:t>
            </a:r>
            <a:r>
              <a:rPr lang="en-GB" sz="1000" b="1">
                <a:solidFill>
                  <a:srgbClr val="CCCCCC"/>
                </a:solidFill>
                <a:latin typeface="Lato"/>
                <a:ea typeface="Lato"/>
                <a:cs typeface="Lato"/>
                <a:sym typeface="Lato"/>
              </a:rPr>
              <a:t> </a:t>
            </a:r>
            <a:r>
              <a:rPr lang="en-GB" sz="1000">
                <a:solidFill>
                  <a:srgbClr val="53C6A1"/>
                </a:solidFill>
                <a:latin typeface="Lato"/>
                <a:ea typeface="Lato"/>
                <a:cs typeface="Lato"/>
                <a:sym typeface="Lato"/>
              </a:rPr>
              <a:t> </a:t>
            </a:r>
            <a:r>
              <a:rPr lang="en-GB" sz="1000">
                <a:latin typeface="Lato"/>
                <a:ea typeface="Lato"/>
                <a:cs typeface="Lato"/>
                <a:sym typeface="Lato"/>
              </a:rPr>
              <a:t>On-Hold Messaging </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57" name="Google Shape;257;p32"/>
          <p:cNvSpPr txBox="1"/>
          <p:nvPr/>
        </p:nvSpPr>
        <p:spPr>
          <a:xfrm>
            <a:off x="734530" y="36057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06    |</a:t>
            </a:r>
            <a:r>
              <a:rPr lang="en-GB" sz="1000" b="1">
                <a:solidFill>
                  <a:srgbClr val="CCCCCC"/>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Direct Mail Template </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pic>
        <p:nvPicPr>
          <p:cNvPr id="258" name="Google Shape;258;p32"/>
          <p:cNvPicPr preferRelativeResize="0"/>
          <p:nvPr/>
        </p:nvPicPr>
        <p:blipFill rotWithShape="1">
          <a:blip r:embed="rId3">
            <a:alphaModFix/>
          </a:blip>
          <a:srcRect t="1342" b="1342"/>
          <a:stretch/>
        </p:blipFill>
        <p:spPr>
          <a:xfrm>
            <a:off x="5028700" y="872400"/>
            <a:ext cx="3199451" cy="3886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a:spLocks noGrp="1"/>
          </p:cNvSpPr>
          <p:nvPr>
            <p:ph type="title"/>
          </p:nvPr>
        </p:nvSpPr>
        <p:spPr>
          <a:xfrm>
            <a:off x="730000" y="1318650"/>
            <a:ext cx="3636600" cy="570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Toolkit Examples</a:t>
            </a:r>
            <a:endParaRPr/>
          </a:p>
        </p:txBody>
      </p:sp>
      <p:sp>
        <p:nvSpPr>
          <p:cNvPr id="264" name="Google Shape;264;p33"/>
          <p:cNvSpPr txBox="1"/>
          <p:nvPr/>
        </p:nvSpPr>
        <p:spPr>
          <a:xfrm>
            <a:off x="734530" y="30831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07    | </a:t>
            </a:r>
            <a:r>
              <a:rPr lang="en-GB" sz="1000">
                <a:solidFill>
                  <a:srgbClr val="000000"/>
                </a:solidFill>
                <a:latin typeface="Lato"/>
                <a:ea typeface="Lato"/>
                <a:cs typeface="Lato"/>
                <a:sym typeface="Lato"/>
              </a:rPr>
              <a:t> </a:t>
            </a:r>
            <a:r>
              <a:rPr lang="en-GB" sz="1000">
                <a:latin typeface="Lato"/>
                <a:ea typeface="Lato"/>
                <a:cs typeface="Lato"/>
                <a:sym typeface="Lato"/>
              </a:rPr>
              <a:t>Student Recruitment How-To</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65" name="Google Shape;265;p33"/>
          <p:cNvSpPr txBox="1"/>
          <p:nvPr/>
        </p:nvSpPr>
        <p:spPr>
          <a:xfrm>
            <a:off x="734530" y="3344460"/>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08    |</a:t>
            </a:r>
            <a:r>
              <a:rPr lang="en-GB" sz="1000" b="1">
                <a:solidFill>
                  <a:srgbClr val="CCCCCC"/>
                </a:solidFill>
                <a:latin typeface="Lato"/>
                <a:ea typeface="Lato"/>
                <a:cs typeface="Lato"/>
                <a:sym typeface="Lato"/>
              </a:rPr>
              <a:t> </a:t>
            </a:r>
            <a:r>
              <a:rPr lang="en-GB" sz="1000">
                <a:solidFill>
                  <a:srgbClr val="53C6A1"/>
                </a:solidFill>
                <a:latin typeface="Lato"/>
                <a:ea typeface="Lato"/>
                <a:cs typeface="Lato"/>
                <a:sym typeface="Lato"/>
              </a:rPr>
              <a:t> </a:t>
            </a:r>
            <a:r>
              <a:rPr lang="en-GB" sz="1000">
                <a:latin typeface="Lato"/>
                <a:ea typeface="Lato"/>
                <a:cs typeface="Lato"/>
                <a:sym typeface="Lato"/>
              </a:rPr>
              <a:t>Student Recruitment Tracking </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pic>
        <p:nvPicPr>
          <p:cNvPr id="266" name="Google Shape;266;p33"/>
          <p:cNvPicPr preferRelativeResize="0"/>
          <p:nvPr/>
        </p:nvPicPr>
        <p:blipFill rotWithShape="1">
          <a:blip r:embed="rId3">
            <a:alphaModFix/>
          </a:blip>
          <a:srcRect l="-3786" r="-3786"/>
          <a:stretch/>
        </p:blipFill>
        <p:spPr>
          <a:xfrm>
            <a:off x="4997800" y="872400"/>
            <a:ext cx="3232209" cy="38870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4"/>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sp>
        <p:nvSpPr>
          <p:cNvPr id="272" name="Google Shape;272;p34"/>
          <p:cNvSpPr txBox="1">
            <a:spLocks noGrp="1"/>
          </p:cNvSpPr>
          <p:nvPr>
            <p:ph type="body" idx="1"/>
          </p:nvPr>
        </p:nvSpPr>
        <p:spPr>
          <a:xfrm>
            <a:off x="730775" y="2844288"/>
            <a:ext cx="38934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Freelancers to the Rescue </a:t>
            </a:r>
            <a:endParaRPr sz="1100" b="1"/>
          </a:p>
        </p:txBody>
      </p:sp>
      <p:pic>
        <p:nvPicPr>
          <p:cNvPr id="273" name="Google Shape;273;p34"/>
          <p:cNvPicPr preferRelativeResize="0"/>
          <p:nvPr/>
        </p:nvPicPr>
        <p:blipFill rotWithShape="1">
          <a:blip r:embed="rId3">
            <a:alphaModFix/>
          </a:blip>
          <a:srcRect t="540" b="-540"/>
          <a:stretch/>
        </p:blipFill>
        <p:spPr>
          <a:xfrm>
            <a:off x="4300700" y="1147600"/>
            <a:ext cx="4887700" cy="3262499"/>
          </a:xfrm>
          <a:prstGeom prst="rect">
            <a:avLst/>
          </a:prstGeom>
          <a:noFill/>
          <a:ln>
            <a:noFill/>
          </a:ln>
        </p:spPr>
      </p:pic>
      <p:sp>
        <p:nvSpPr>
          <p:cNvPr id="274" name="Google Shape;274;p34"/>
          <p:cNvSpPr txBox="1"/>
          <p:nvPr/>
        </p:nvSpPr>
        <p:spPr>
          <a:xfrm>
            <a:off x="721230" y="31349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01    | </a:t>
            </a:r>
            <a:r>
              <a:rPr lang="en-GB" sz="1000">
                <a:solidFill>
                  <a:srgbClr val="000000"/>
                </a:solidFill>
                <a:latin typeface="Lato"/>
                <a:ea typeface="Lato"/>
                <a:cs typeface="Lato"/>
                <a:sym typeface="Lato"/>
              </a:rPr>
              <a:t>  </a:t>
            </a:r>
            <a:r>
              <a:rPr lang="en-GB" sz="1000">
                <a:latin typeface="Lato"/>
                <a:ea typeface="Lato"/>
                <a:cs typeface="Lato"/>
                <a:sym typeface="Lato"/>
              </a:rPr>
              <a:t>Videographer/Photographer</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75" name="Google Shape;275;p34"/>
          <p:cNvSpPr txBox="1"/>
          <p:nvPr/>
        </p:nvSpPr>
        <p:spPr>
          <a:xfrm>
            <a:off x="721230" y="33962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02    |</a:t>
            </a:r>
            <a:r>
              <a:rPr lang="en-GB" sz="1000" b="1">
                <a:solidFill>
                  <a:srgbClr val="CCCCCC"/>
                </a:solidFill>
                <a:latin typeface="Lato"/>
                <a:ea typeface="Lato"/>
                <a:cs typeface="Lato"/>
                <a:sym typeface="Lato"/>
              </a:rPr>
              <a:t> </a:t>
            </a:r>
            <a:r>
              <a:rPr lang="en-GB" sz="1000">
                <a:solidFill>
                  <a:srgbClr val="53C6A1"/>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Writer </a:t>
            </a: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76" name="Google Shape;276;p34"/>
          <p:cNvSpPr txBox="1"/>
          <p:nvPr/>
        </p:nvSpPr>
        <p:spPr>
          <a:xfrm>
            <a:off x="721230" y="36575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03    |</a:t>
            </a:r>
            <a:r>
              <a:rPr lang="en-GB" sz="1000" b="1">
                <a:solidFill>
                  <a:srgbClr val="CCCCCC"/>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Social Media </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 calcmode="lin" valueType="num">
                                      <p:cBhvr additive="base">
                                        <p:cTn id="7" dur="1000"/>
                                        <p:tgtEl>
                                          <p:spTgt spid="27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fade">
                                      <p:cBhvr>
                                        <p:cTn id="12" dur="1000"/>
                                        <p:tgtEl>
                                          <p:spTgt spid="274"/>
                                        </p:tgtEl>
                                      </p:cBhvr>
                                    </p:animEffect>
                                  </p:childTnLst>
                                </p:cTn>
                              </p:par>
                              <p:par>
                                <p:cTn id="13" presetID="10" presetClass="entr" presetSubtype="0" fill="hold" nodeType="withEffect">
                                  <p:stCondLst>
                                    <p:cond delay="0"/>
                                  </p:stCondLst>
                                  <p:childTnLst>
                                    <p:set>
                                      <p:cBhvr>
                                        <p:cTn id="14" dur="1" fill="hold">
                                          <p:stCondLst>
                                            <p:cond delay="0"/>
                                          </p:stCondLst>
                                        </p:cTn>
                                        <p:tgtEl>
                                          <p:spTgt spid="275"/>
                                        </p:tgtEl>
                                        <p:attrNameLst>
                                          <p:attrName>style.visibility</p:attrName>
                                        </p:attrNameLst>
                                      </p:cBhvr>
                                      <p:to>
                                        <p:strVal val="visible"/>
                                      </p:to>
                                    </p:set>
                                    <p:animEffect transition="in" filter="fade">
                                      <p:cBhvr>
                                        <p:cTn id="15" dur="1000"/>
                                        <p:tgtEl>
                                          <p:spTgt spid="275"/>
                                        </p:tgtEl>
                                      </p:cBhvr>
                                    </p:animEffect>
                                  </p:childTnLst>
                                </p:cTn>
                              </p:par>
                              <p:par>
                                <p:cTn id="16" presetID="10" presetClass="entr" presetSubtype="0" fill="hold" nodeType="withEffect">
                                  <p:stCondLst>
                                    <p:cond delay="0"/>
                                  </p:stCondLst>
                                  <p:childTnLst>
                                    <p:set>
                                      <p:cBhvr>
                                        <p:cTn id="17" dur="1" fill="hold">
                                          <p:stCondLst>
                                            <p:cond delay="0"/>
                                          </p:stCondLst>
                                        </p:cTn>
                                        <p:tgtEl>
                                          <p:spTgt spid="276"/>
                                        </p:tgtEl>
                                        <p:attrNameLst>
                                          <p:attrName>style.visibility</p:attrName>
                                        </p:attrNameLst>
                                      </p:cBhvr>
                                      <p:to>
                                        <p:strVal val="visible"/>
                                      </p:to>
                                    </p:set>
                                    <p:animEffect transition="in" filter="fade">
                                      <p:cBhvr>
                                        <p:cTn id="18" dur="1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sp>
        <p:nvSpPr>
          <p:cNvPr id="282" name="Google Shape;282;p35"/>
          <p:cNvSpPr txBox="1"/>
          <p:nvPr/>
        </p:nvSpPr>
        <p:spPr>
          <a:xfrm>
            <a:off x="721230" y="31349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01    | </a:t>
            </a:r>
            <a:r>
              <a:rPr lang="en-GB" sz="1000">
                <a:solidFill>
                  <a:srgbClr val="000000"/>
                </a:solidFill>
                <a:latin typeface="Lato"/>
                <a:ea typeface="Lato"/>
                <a:cs typeface="Lato"/>
                <a:sym typeface="Lato"/>
              </a:rPr>
              <a:t>  </a:t>
            </a:r>
            <a:r>
              <a:rPr lang="en-GB" sz="1000">
                <a:latin typeface="Lato"/>
                <a:ea typeface="Lato"/>
                <a:cs typeface="Lato"/>
                <a:sym typeface="Lato"/>
              </a:rPr>
              <a:t>Pitch the plan</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83" name="Google Shape;283;p35"/>
          <p:cNvSpPr txBox="1"/>
          <p:nvPr/>
        </p:nvSpPr>
        <p:spPr>
          <a:xfrm>
            <a:off x="721230" y="33962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02    |</a:t>
            </a:r>
            <a:r>
              <a:rPr lang="en-GB" sz="1000" b="1">
                <a:solidFill>
                  <a:srgbClr val="CCCCCC"/>
                </a:solidFill>
                <a:latin typeface="Lato"/>
                <a:ea typeface="Lato"/>
                <a:cs typeface="Lato"/>
                <a:sym typeface="Lato"/>
              </a:rPr>
              <a:t> </a:t>
            </a:r>
            <a:r>
              <a:rPr lang="en-GB" sz="1000">
                <a:solidFill>
                  <a:srgbClr val="53C6A1"/>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RFP</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84" name="Google Shape;284;p35"/>
          <p:cNvSpPr txBox="1"/>
          <p:nvPr/>
        </p:nvSpPr>
        <p:spPr>
          <a:xfrm>
            <a:off x="721230" y="36575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03    |</a:t>
            </a:r>
            <a:r>
              <a:rPr lang="en-GB" sz="1000" b="1">
                <a:solidFill>
                  <a:srgbClr val="CCCCCC"/>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Personal Service Agreements</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85" name="Google Shape;285;p35"/>
          <p:cNvSpPr txBox="1"/>
          <p:nvPr/>
        </p:nvSpPr>
        <p:spPr>
          <a:xfrm>
            <a:off x="721230" y="39188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04    |</a:t>
            </a:r>
            <a:r>
              <a:rPr lang="en-GB" sz="1000" b="1">
                <a:solidFill>
                  <a:srgbClr val="CCCCCC"/>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Contracts</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pic>
        <p:nvPicPr>
          <p:cNvPr id="286" name="Google Shape;286;p35"/>
          <p:cNvPicPr preferRelativeResize="0"/>
          <p:nvPr/>
        </p:nvPicPr>
        <p:blipFill rotWithShape="1">
          <a:blip r:embed="rId3">
            <a:alphaModFix/>
          </a:blip>
          <a:srcRect/>
          <a:stretch/>
        </p:blipFill>
        <p:spPr>
          <a:xfrm>
            <a:off x="5260750" y="909600"/>
            <a:ext cx="2801075" cy="3456824"/>
          </a:xfrm>
          <a:prstGeom prst="rect">
            <a:avLst/>
          </a:prstGeom>
          <a:noFill/>
          <a:ln>
            <a:noFill/>
          </a:ln>
        </p:spPr>
      </p:pic>
      <p:sp>
        <p:nvSpPr>
          <p:cNvPr id="287" name="Google Shape;287;p35"/>
          <p:cNvSpPr txBox="1">
            <a:spLocks noGrp="1"/>
          </p:cNvSpPr>
          <p:nvPr>
            <p:ph type="body" idx="1"/>
          </p:nvPr>
        </p:nvSpPr>
        <p:spPr>
          <a:xfrm>
            <a:off x="730775" y="2844288"/>
            <a:ext cx="3893400" cy="396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GB" sz="4400" b="1"/>
              <a:t>Freelancers Total Cost: $78,000</a:t>
            </a:r>
            <a:endParaRPr sz="4400" b="1"/>
          </a:p>
          <a:p>
            <a:pPr marL="0" lvl="0" indent="0" algn="l" rtl="0">
              <a:spcBef>
                <a:spcPts val="1200"/>
              </a:spcBef>
              <a:spcAft>
                <a:spcPts val="1200"/>
              </a:spcAft>
              <a:buNone/>
            </a:pPr>
            <a:endParaRPr sz="1100" b="1"/>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6"/>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sp>
        <p:nvSpPr>
          <p:cNvPr id="293" name="Google Shape;293;p36"/>
          <p:cNvSpPr txBox="1">
            <a:spLocks noGrp="1"/>
          </p:cNvSpPr>
          <p:nvPr>
            <p:ph type="body" idx="1"/>
          </p:nvPr>
        </p:nvSpPr>
        <p:spPr>
          <a:xfrm>
            <a:off x="733800" y="2807288"/>
            <a:ext cx="38934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Freelancers Report to Duty</a:t>
            </a:r>
            <a:endParaRPr sz="1100" b="1"/>
          </a:p>
        </p:txBody>
      </p:sp>
      <p:pic>
        <p:nvPicPr>
          <p:cNvPr id="294" name="Google Shape;294;p36"/>
          <p:cNvPicPr preferRelativeResize="0"/>
          <p:nvPr/>
        </p:nvPicPr>
        <p:blipFill rotWithShape="1">
          <a:blip r:embed="rId3">
            <a:alphaModFix/>
          </a:blip>
          <a:srcRect r="10"/>
          <a:stretch/>
        </p:blipFill>
        <p:spPr>
          <a:xfrm>
            <a:off x="4256300" y="1184600"/>
            <a:ext cx="4887700" cy="3262752"/>
          </a:xfrm>
          <a:prstGeom prst="rect">
            <a:avLst/>
          </a:prstGeom>
          <a:noFill/>
          <a:ln>
            <a:noFill/>
          </a:ln>
        </p:spPr>
      </p:pic>
      <p:sp>
        <p:nvSpPr>
          <p:cNvPr id="295" name="Google Shape;295;p36"/>
          <p:cNvSpPr txBox="1"/>
          <p:nvPr/>
        </p:nvSpPr>
        <p:spPr>
          <a:xfrm>
            <a:off x="721230" y="31349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01    | </a:t>
            </a:r>
            <a:r>
              <a:rPr lang="en-GB" sz="1000">
                <a:solidFill>
                  <a:srgbClr val="000000"/>
                </a:solidFill>
                <a:latin typeface="Lato"/>
                <a:ea typeface="Lato"/>
                <a:cs typeface="Lato"/>
                <a:sym typeface="Lato"/>
              </a:rPr>
              <a:t>  </a:t>
            </a:r>
            <a:r>
              <a:rPr lang="en-GB" sz="1000">
                <a:latin typeface="Lato"/>
                <a:ea typeface="Lato"/>
                <a:cs typeface="Lato"/>
                <a:sym typeface="Lato"/>
              </a:rPr>
              <a:t>In-Person Launch Meeting</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96" name="Google Shape;296;p36"/>
          <p:cNvSpPr txBox="1"/>
          <p:nvPr/>
        </p:nvSpPr>
        <p:spPr>
          <a:xfrm>
            <a:off x="721230" y="33962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02    |</a:t>
            </a:r>
            <a:r>
              <a:rPr lang="en-GB" sz="1000" b="1">
                <a:solidFill>
                  <a:srgbClr val="CCCCCC"/>
                </a:solidFill>
                <a:latin typeface="Lato"/>
                <a:ea typeface="Lato"/>
                <a:cs typeface="Lato"/>
                <a:sym typeface="Lato"/>
              </a:rPr>
              <a:t> </a:t>
            </a:r>
            <a:r>
              <a:rPr lang="en-GB" sz="1000">
                <a:solidFill>
                  <a:srgbClr val="53C6A1"/>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Align Team Members for Collaboration</a:t>
            </a: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
        <p:nvSpPr>
          <p:cNvPr id="297" name="Google Shape;297;p36"/>
          <p:cNvSpPr txBox="1"/>
          <p:nvPr/>
        </p:nvSpPr>
        <p:spPr>
          <a:xfrm>
            <a:off x="721230" y="3657535"/>
            <a:ext cx="36366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b="1">
                <a:solidFill>
                  <a:schemeClr val="dk1"/>
                </a:solidFill>
                <a:latin typeface="Lato"/>
                <a:ea typeface="Lato"/>
                <a:cs typeface="Lato"/>
                <a:sym typeface="Lato"/>
              </a:rPr>
              <a:t>03    |</a:t>
            </a:r>
            <a:r>
              <a:rPr lang="en-GB" sz="1000" b="1">
                <a:solidFill>
                  <a:srgbClr val="CCCCCC"/>
                </a:solidFill>
                <a:latin typeface="Lato"/>
                <a:ea typeface="Lato"/>
                <a:cs typeface="Lato"/>
                <a:sym typeface="Lato"/>
              </a:rPr>
              <a:t> </a:t>
            </a:r>
            <a:r>
              <a:rPr lang="en-GB" sz="1000">
                <a:solidFill>
                  <a:srgbClr val="000000"/>
                </a:solidFill>
                <a:latin typeface="Lato"/>
                <a:ea typeface="Lato"/>
                <a:cs typeface="Lato"/>
                <a:sym typeface="Lato"/>
              </a:rPr>
              <a:t> </a:t>
            </a:r>
            <a:r>
              <a:rPr lang="en-GB" sz="1000">
                <a:latin typeface="Lato"/>
                <a:ea typeface="Lato"/>
                <a:cs typeface="Lato"/>
                <a:sym typeface="Lato"/>
              </a:rPr>
              <a:t>Assign Content Supervisors </a:t>
            </a:r>
            <a:endParaRPr sz="1000">
              <a:latin typeface="Lato"/>
              <a:ea typeface="Lato"/>
              <a:cs typeface="Lato"/>
              <a:sym typeface="Lato"/>
            </a:endParaRPr>
          </a:p>
          <a:p>
            <a:pPr marL="45720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0"/>
              </a:spcAft>
              <a:buNone/>
            </a:pPr>
            <a:endParaRPr sz="1000">
              <a:latin typeface="Lato"/>
              <a:ea typeface="Lato"/>
              <a:cs typeface="Lato"/>
              <a:sym typeface="Lato"/>
            </a:endParaRPr>
          </a:p>
          <a:p>
            <a:pPr marL="0" lvl="0" indent="0" algn="l" rtl="0">
              <a:lnSpc>
                <a:spcPct val="115000"/>
              </a:lnSpc>
              <a:spcBef>
                <a:spcPts val="1600"/>
              </a:spcBef>
              <a:spcAft>
                <a:spcPts val="1600"/>
              </a:spcAft>
              <a:buNone/>
            </a:pPr>
            <a:endParaRPr sz="1000">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 calcmode="lin" valueType="num">
                                      <p:cBhvr additive="base">
                                        <p:cTn id="7" dur="1000"/>
                                        <p:tgtEl>
                                          <p:spTgt spid="29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1000"/>
                                        <p:tgtEl>
                                          <p:spTgt spid="295"/>
                                        </p:tgtEl>
                                      </p:cBhvr>
                                    </p:animEffect>
                                  </p:childTnLst>
                                </p:cTn>
                              </p:par>
                              <p:par>
                                <p:cTn id="13" presetID="10" presetClass="entr" presetSubtype="0" fill="hold" nodeType="withEffect">
                                  <p:stCondLst>
                                    <p:cond delay="0"/>
                                  </p:stCondLst>
                                  <p:childTnLst>
                                    <p:set>
                                      <p:cBhvr>
                                        <p:cTn id="14" dur="1" fill="hold">
                                          <p:stCondLst>
                                            <p:cond delay="0"/>
                                          </p:stCondLst>
                                        </p:cTn>
                                        <p:tgtEl>
                                          <p:spTgt spid="296"/>
                                        </p:tgtEl>
                                        <p:attrNameLst>
                                          <p:attrName>style.visibility</p:attrName>
                                        </p:attrNameLst>
                                      </p:cBhvr>
                                      <p:to>
                                        <p:strVal val="visible"/>
                                      </p:to>
                                    </p:set>
                                    <p:animEffect transition="in" filter="fade">
                                      <p:cBhvr>
                                        <p:cTn id="15" dur="1000"/>
                                        <p:tgtEl>
                                          <p:spTgt spid="296"/>
                                        </p:tgtEl>
                                      </p:cBhvr>
                                    </p:animEffect>
                                  </p:childTnLst>
                                </p:cTn>
                              </p:par>
                              <p:par>
                                <p:cTn id="16" presetID="10" presetClass="entr" presetSubtype="0" fill="hold" nodeType="withEffect">
                                  <p:stCondLst>
                                    <p:cond delay="0"/>
                                  </p:stCondLst>
                                  <p:childTnLst>
                                    <p:set>
                                      <p:cBhvr>
                                        <p:cTn id="17" dur="1" fill="hold">
                                          <p:stCondLst>
                                            <p:cond delay="0"/>
                                          </p:stCondLst>
                                        </p:cTn>
                                        <p:tgtEl>
                                          <p:spTgt spid="297"/>
                                        </p:tgtEl>
                                        <p:attrNameLst>
                                          <p:attrName>style.visibility</p:attrName>
                                        </p:attrNameLst>
                                      </p:cBhvr>
                                      <p:to>
                                        <p:strVal val="visible"/>
                                      </p:to>
                                    </p:set>
                                    <p:animEffect transition="in" filter="fade">
                                      <p:cBhvr>
                                        <p:cTn id="18" dur="10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729450" y="1367864"/>
            <a:ext cx="7688400" cy="535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a:t>Our Challenge</a:t>
            </a:r>
            <a:endParaRPr sz="1000"/>
          </a:p>
        </p:txBody>
      </p:sp>
      <p:pic>
        <p:nvPicPr>
          <p:cNvPr id="141" name="Google Shape;141;p19"/>
          <p:cNvPicPr preferRelativeResize="0"/>
          <p:nvPr/>
        </p:nvPicPr>
        <p:blipFill rotWithShape="1">
          <a:blip r:embed="rId3">
            <a:alphaModFix/>
          </a:blip>
          <a:srcRect l="17580" b="30550"/>
          <a:stretch/>
        </p:blipFill>
        <p:spPr>
          <a:xfrm>
            <a:off x="830400" y="2091180"/>
            <a:ext cx="2501200" cy="1267838"/>
          </a:xfrm>
          <a:prstGeom prst="rect">
            <a:avLst/>
          </a:prstGeom>
          <a:noFill/>
          <a:ln>
            <a:noFill/>
          </a:ln>
        </p:spPr>
      </p:pic>
      <p:sp>
        <p:nvSpPr>
          <p:cNvPr id="142" name="Google Shape;142;p19"/>
          <p:cNvSpPr txBox="1"/>
          <p:nvPr/>
        </p:nvSpPr>
        <p:spPr>
          <a:xfrm>
            <a:off x="862816" y="2418212"/>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chemeClr val="accent3"/>
                </a:solidFill>
                <a:latin typeface="Lato"/>
                <a:ea typeface="Lato"/>
                <a:cs typeface="Lato"/>
                <a:sym typeface="Lato"/>
              </a:rPr>
              <a:t>01 </a:t>
            </a:r>
            <a:endParaRPr sz="3000" b="1">
              <a:solidFill>
                <a:schemeClr val="accent3"/>
              </a:solidFill>
              <a:latin typeface="Raleway"/>
              <a:ea typeface="Raleway"/>
              <a:cs typeface="Raleway"/>
              <a:sym typeface="Raleway"/>
            </a:endParaRPr>
          </a:p>
        </p:txBody>
      </p:sp>
      <p:grpSp>
        <p:nvGrpSpPr>
          <p:cNvPr id="143" name="Google Shape;143;p19"/>
          <p:cNvGrpSpPr/>
          <p:nvPr/>
        </p:nvGrpSpPr>
        <p:grpSpPr>
          <a:xfrm>
            <a:off x="830400" y="3274596"/>
            <a:ext cx="2501700" cy="1353953"/>
            <a:chOff x="830400" y="3274596"/>
            <a:chExt cx="2501700" cy="1353953"/>
          </a:xfrm>
        </p:grpSpPr>
        <p:sp>
          <p:nvSpPr>
            <p:cNvPr id="144" name="Google Shape;144;p19"/>
            <p:cNvSpPr/>
            <p:nvPr/>
          </p:nvSpPr>
          <p:spPr>
            <a:xfrm>
              <a:off x="830400" y="3360750"/>
              <a:ext cx="2501700" cy="126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1059092" y="3274596"/>
              <a:ext cx="219600" cy="936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9"/>
          <p:cNvSpPr txBox="1">
            <a:spLocks noGrp="1"/>
          </p:cNvSpPr>
          <p:nvPr>
            <p:ph type="title"/>
          </p:nvPr>
        </p:nvSpPr>
        <p:spPr>
          <a:xfrm>
            <a:off x="967528" y="3455478"/>
            <a:ext cx="2238300" cy="430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1000">
                <a:solidFill>
                  <a:schemeClr val="lt1"/>
                </a:solidFill>
              </a:rPr>
              <a:t>Skeleton Staff</a:t>
            </a:r>
            <a:endParaRPr sz="1000">
              <a:solidFill>
                <a:schemeClr val="lt1"/>
              </a:solidFill>
            </a:endParaRPr>
          </a:p>
        </p:txBody>
      </p:sp>
      <p:sp>
        <p:nvSpPr>
          <p:cNvPr id="147" name="Google Shape;147;p19"/>
          <p:cNvSpPr txBox="1">
            <a:spLocks noGrp="1"/>
          </p:cNvSpPr>
          <p:nvPr>
            <p:ph type="body" idx="4294967295"/>
          </p:nvPr>
        </p:nvSpPr>
        <p:spPr>
          <a:xfrm>
            <a:off x="967528" y="3885655"/>
            <a:ext cx="2238300" cy="6498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GB" sz="800">
                <a:solidFill>
                  <a:schemeClr val="lt1"/>
                </a:solidFill>
              </a:rPr>
              <a:t>Staff of 3.5 for 73,346 students, 11,000 employees, 141 schools, 89 departments </a:t>
            </a:r>
            <a:endParaRPr sz="800">
              <a:solidFill>
                <a:schemeClr val="lt1"/>
              </a:solidFill>
            </a:endParaRPr>
          </a:p>
        </p:txBody>
      </p:sp>
      <p:pic>
        <p:nvPicPr>
          <p:cNvPr id="148" name="Google Shape;148;p19"/>
          <p:cNvPicPr preferRelativeResize="0"/>
          <p:nvPr/>
        </p:nvPicPr>
        <p:blipFill rotWithShape="1">
          <a:blip r:embed="rId4">
            <a:alphaModFix/>
          </a:blip>
          <a:srcRect l="60" t="-28369" r="-59"/>
          <a:stretch/>
        </p:blipFill>
        <p:spPr>
          <a:xfrm>
            <a:off x="3794150" y="3403537"/>
            <a:ext cx="2038450" cy="1033262"/>
          </a:xfrm>
          <a:prstGeom prst="rect">
            <a:avLst/>
          </a:prstGeom>
          <a:noFill/>
          <a:ln>
            <a:noFill/>
          </a:ln>
        </p:spPr>
      </p:pic>
      <p:sp>
        <p:nvSpPr>
          <p:cNvPr id="149" name="Google Shape;149;p19"/>
          <p:cNvSpPr txBox="1"/>
          <p:nvPr/>
        </p:nvSpPr>
        <p:spPr>
          <a:xfrm>
            <a:off x="3389243" y="3563077"/>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rgbClr val="666666"/>
                </a:solidFill>
                <a:latin typeface="Lato"/>
                <a:ea typeface="Lato"/>
                <a:cs typeface="Lato"/>
                <a:sym typeface="Lato"/>
              </a:rPr>
              <a:t>02 </a:t>
            </a:r>
            <a:endParaRPr sz="3000" b="1">
              <a:solidFill>
                <a:srgbClr val="666666"/>
              </a:solidFill>
              <a:latin typeface="Raleway"/>
              <a:ea typeface="Raleway"/>
              <a:cs typeface="Raleway"/>
              <a:sym typeface="Raleway"/>
            </a:endParaRPr>
          </a:p>
        </p:txBody>
      </p:sp>
      <p:grpSp>
        <p:nvGrpSpPr>
          <p:cNvPr id="150" name="Google Shape;150;p19"/>
          <p:cNvGrpSpPr/>
          <p:nvPr/>
        </p:nvGrpSpPr>
        <p:grpSpPr>
          <a:xfrm rot="10800000" flipH="1">
            <a:off x="3332867" y="2091171"/>
            <a:ext cx="2501700" cy="1353953"/>
            <a:chOff x="830400" y="3274596"/>
            <a:chExt cx="2501700" cy="1353953"/>
          </a:xfrm>
        </p:grpSpPr>
        <p:sp>
          <p:nvSpPr>
            <p:cNvPr id="151" name="Google Shape;151;p19"/>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19"/>
          <p:cNvSpPr txBox="1">
            <a:spLocks noGrp="1"/>
          </p:cNvSpPr>
          <p:nvPr>
            <p:ph type="title"/>
          </p:nvPr>
        </p:nvSpPr>
        <p:spPr>
          <a:xfrm>
            <a:off x="3464303" y="2176242"/>
            <a:ext cx="2238300" cy="430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1000"/>
              <a:t>Negative Headlines</a:t>
            </a:r>
            <a:endParaRPr sz="1000"/>
          </a:p>
        </p:txBody>
      </p:sp>
      <p:sp>
        <p:nvSpPr>
          <p:cNvPr id="154" name="Google Shape;154;p19"/>
          <p:cNvSpPr txBox="1">
            <a:spLocks noGrp="1"/>
          </p:cNvSpPr>
          <p:nvPr>
            <p:ph type="body" idx="4294967295"/>
          </p:nvPr>
        </p:nvSpPr>
        <p:spPr>
          <a:xfrm>
            <a:off x="3464303" y="2606419"/>
            <a:ext cx="2238300" cy="6498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GB" sz="800"/>
              <a:t>Nothing new. Won’t  go away, but can be managed and minimized.</a:t>
            </a:r>
            <a:endParaRPr sz="800"/>
          </a:p>
        </p:txBody>
      </p:sp>
      <p:pic>
        <p:nvPicPr>
          <p:cNvPr id="155" name="Google Shape;155;p19"/>
          <p:cNvPicPr preferRelativeResize="0"/>
          <p:nvPr/>
        </p:nvPicPr>
        <p:blipFill rotWithShape="1">
          <a:blip r:embed="rId5">
            <a:alphaModFix/>
          </a:blip>
          <a:srcRect t="8158" r="9485" b="33317"/>
          <a:stretch/>
        </p:blipFill>
        <p:spPr>
          <a:xfrm>
            <a:off x="5832591" y="2091175"/>
            <a:ext cx="2501197" cy="1268130"/>
          </a:xfrm>
          <a:prstGeom prst="rect">
            <a:avLst/>
          </a:prstGeom>
          <a:noFill/>
          <a:ln>
            <a:noFill/>
          </a:ln>
        </p:spPr>
      </p:pic>
      <p:sp>
        <p:nvSpPr>
          <p:cNvPr id="156" name="Google Shape;156;p19"/>
          <p:cNvSpPr txBox="1"/>
          <p:nvPr/>
        </p:nvSpPr>
        <p:spPr>
          <a:xfrm>
            <a:off x="5856250" y="2418200"/>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a:solidFill>
                  <a:schemeClr val="dk1"/>
                </a:solidFill>
                <a:latin typeface="Lato"/>
                <a:ea typeface="Lato"/>
                <a:cs typeface="Lato"/>
                <a:sym typeface="Lato"/>
              </a:rPr>
              <a:t>03 </a:t>
            </a:r>
            <a:endParaRPr sz="3000" b="1">
              <a:solidFill>
                <a:schemeClr val="dk1"/>
              </a:solidFill>
              <a:latin typeface="Raleway"/>
              <a:ea typeface="Raleway"/>
              <a:cs typeface="Raleway"/>
              <a:sym typeface="Raleway"/>
            </a:endParaRPr>
          </a:p>
        </p:txBody>
      </p:sp>
      <p:grpSp>
        <p:nvGrpSpPr>
          <p:cNvPr id="157" name="Google Shape;157;p19"/>
          <p:cNvGrpSpPr/>
          <p:nvPr/>
        </p:nvGrpSpPr>
        <p:grpSpPr>
          <a:xfrm>
            <a:off x="5832591" y="3274596"/>
            <a:ext cx="2501700" cy="1353953"/>
            <a:chOff x="830400" y="3274596"/>
            <a:chExt cx="2501700" cy="1353953"/>
          </a:xfrm>
        </p:grpSpPr>
        <p:sp>
          <p:nvSpPr>
            <p:cNvPr id="158" name="Google Shape;158;p19"/>
            <p:cNvSpPr/>
            <p:nvPr/>
          </p:nvSpPr>
          <p:spPr>
            <a:xfrm>
              <a:off x="830400" y="3360750"/>
              <a:ext cx="2501700" cy="126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a:off x="1059092" y="3274596"/>
              <a:ext cx="219600" cy="936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19"/>
          <p:cNvSpPr txBox="1">
            <a:spLocks noGrp="1"/>
          </p:cNvSpPr>
          <p:nvPr>
            <p:ph type="title"/>
          </p:nvPr>
        </p:nvSpPr>
        <p:spPr>
          <a:xfrm>
            <a:off x="5960978" y="3455478"/>
            <a:ext cx="2238300" cy="430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1000">
                <a:solidFill>
                  <a:schemeClr val="lt1"/>
                </a:solidFill>
              </a:rPr>
              <a:t>Changing Public Perception</a:t>
            </a:r>
            <a:endParaRPr sz="1000">
              <a:solidFill>
                <a:schemeClr val="lt1"/>
              </a:solidFill>
            </a:endParaRPr>
          </a:p>
        </p:txBody>
      </p:sp>
      <p:sp>
        <p:nvSpPr>
          <p:cNvPr id="161" name="Google Shape;161;p19"/>
          <p:cNvSpPr txBox="1">
            <a:spLocks noGrp="1"/>
          </p:cNvSpPr>
          <p:nvPr>
            <p:ph type="body" idx="4294967295"/>
          </p:nvPr>
        </p:nvSpPr>
        <p:spPr>
          <a:xfrm>
            <a:off x="5960978" y="3885655"/>
            <a:ext cx="2238300" cy="6498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GB" sz="800">
                <a:solidFill>
                  <a:schemeClr val="lt1"/>
                </a:solidFill>
              </a:rPr>
              <a:t>Even though we push positive stories daily,  we struggle to get our message heard.</a:t>
            </a:r>
            <a:endParaRPr sz="800">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1000"/>
                                        <p:tgtEl>
                                          <p:spTgt spid="142"/>
                                        </p:tgtEl>
                                      </p:cBhvr>
                                    </p:animEffect>
                                  </p:childTnLst>
                                </p:cTn>
                              </p:par>
                              <p:par>
                                <p:cTn id="11" presetID="10" presetClass="entr" presetSubtype="0" fill="hold" nodeType="withEffect">
                                  <p:stCondLst>
                                    <p:cond delay="0"/>
                                  </p:stCondLst>
                                  <p:childTnLst>
                                    <p:set>
                                      <p:cBhvr>
                                        <p:cTn id="12" dur="1" fill="hold">
                                          <p:stCondLst>
                                            <p:cond delay="0"/>
                                          </p:stCondLst>
                                        </p:cTn>
                                        <p:tgtEl>
                                          <p:spTgt spid="143"/>
                                        </p:tgtEl>
                                        <p:attrNameLst>
                                          <p:attrName>style.visibility</p:attrName>
                                        </p:attrNameLst>
                                      </p:cBhvr>
                                      <p:to>
                                        <p:strVal val="visible"/>
                                      </p:to>
                                    </p:set>
                                    <p:animEffect transition="in" filter="fade">
                                      <p:cBhvr>
                                        <p:cTn id="13" dur="1000"/>
                                        <p:tgtEl>
                                          <p:spTgt spid="143"/>
                                        </p:tgtEl>
                                      </p:cBhvr>
                                    </p:animEffect>
                                  </p:childTnLst>
                                </p:cTn>
                              </p:par>
                              <p:par>
                                <p:cTn id="14" presetID="10" presetClass="entr" presetSubtype="0" fill="hold" nodeType="withEffect">
                                  <p:stCondLst>
                                    <p:cond delay="0"/>
                                  </p:stCondLst>
                                  <p:childTnLst>
                                    <p:set>
                                      <p:cBhvr>
                                        <p:cTn id="15" dur="1" fill="hold">
                                          <p:stCondLst>
                                            <p:cond delay="0"/>
                                          </p:stCondLst>
                                        </p:cTn>
                                        <p:tgtEl>
                                          <p:spTgt spid="146"/>
                                        </p:tgtEl>
                                        <p:attrNameLst>
                                          <p:attrName>style.visibility</p:attrName>
                                        </p:attrNameLst>
                                      </p:cBhvr>
                                      <p:to>
                                        <p:strVal val="visible"/>
                                      </p:to>
                                    </p:set>
                                    <p:animEffect transition="in" filter="fade">
                                      <p:cBhvr>
                                        <p:cTn id="16" dur="1000"/>
                                        <p:tgtEl>
                                          <p:spTgt spid="146"/>
                                        </p:tgtEl>
                                      </p:cBhvr>
                                    </p:animEffect>
                                  </p:childTnLst>
                                </p:cTn>
                              </p:par>
                              <p:par>
                                <p:cTn id="17" presetID="10"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animEffect transition="in" filter="fade">
                                      <p:cBhvr>
                                        <p:cTn id="19" dur="1000"/>
                                        <p:tgtEl>
                                          <p:spTgt spid="14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8"/>
                                        </p:tgtEl>
                                        <p:attrNameLst>
                                          <p:attrName>style.visibility</p:attrName>
                                        </p:attrNameLst>
                                      </p:cBhvr>
                                      <p:to>
                                        <p:strVal val="visible"/>
                                      </p:to>
                                    </p:set>
                                    <p:animEffect transition="in" filter="fade">
                                      <p:cBhvr>
                                        <p:cTn id="24" dur="1000"/>
                                        <p:tgtEl>
                                          <p:spTgt spid="148"/>
                                        </p:tgtEl>
                                      </p:cBhvr>
                                    </p:animEffect>
                                  </p:childTnLst>
                                </p:cTn>
                              </p:par>
                              <p:par>
                                <p:cTn id="25" presetID="10" presetClass="entr" presetSubtype="0" fill="hold" nodeType="with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fade">
                                      <p:cBhvr>
                                        <p:cTn id="27" dur="1000"/>
                                        <p:tgtEl>
                                          <p:spTgt spid="149"/>
                                        </p:tgtEl>
                                      </p:cBhvr>
                                    </p:animEffect>
                                  </p:childTnLst>
                                </p:cTn>
                              </p:par>
                              <p:par>
                                <p:cTn id="28" presetID="10" presetClass="entr" presetSubtype="0" fill="hold"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fade">
                                      <p:cBhvr>
                                        <p:cTn id="30" dur="1000"/>
                                        <p:tgtEl>
                                          <p:spTgt spid="150"/>
                                        </p:tgtEl>
                                      </p:cBhvr>
                                    </p:animEffect>
                                  </p:childTnLst>
                                </p:cTn>
                              </p:par>
                              <p:par>
                                <p:cTn id="31" presetID="10" presetClass="entr" presetSubtype="0" fill="hold" nodeType="withEffect">
                                  <p:stCondLst>
                                    <p:cond delay="0"/>
                                  </p:stCondLst>
                                  <p:childTnLst>
                                    <p:set>
                                      <p:cBhvr>
                                        <p:cTn id="32" dur="1" fill="hold">
                                          <p:stCondLst>
                                            <p:cond delay="0"/>
                                          </p:stCondLst>
                                        </p:cTn>
                                        <p:tgtEl>
                                          <p:spTgt spid="153"/>
                                        </p:tgtEl>
                                        <p:attrNameLst>
                                          <p:attrName>style.visibility</p:attrName>
                                        </p:attrNameLst>
                                      </p:cBhvr>
                                      <p:to>
                                        <p:strVal val="visible"/>
                                      </p:to>
                                    </p:set>
                                    <p:animEffect transition="in" filter="fade">
                                      <p:cBhvr>
                                        <p:cTn id="33" dur="1000"/>
                                        <p:tgtEl>
                                          <p:spTgt spid="153"/>
                                        </p:tgtEl>
                                      </p:cBhvr>
                                    </p:animEffect>
                                  </p:childTnLst>
                                </p:cTn>
                              </p:par>
                              <p:par>
                                <p:cTn id="34" presetID="10" presetClass="entr" presetSubtype="0" fill="hold" nodeType="withEffect">
                                  <p:stCondLst>
                                    <p:cond delay="0"/>
                                  </p:stCondLst>
                                  <p:childTnLst>
                                    <p:set>
                                      <p:cBhvr>
                                        <p:cTn id="35" dur="1" fill="hold">
                                          <p:stCondLst>
                                            <p:cond delay="0"/>
                                          </p:stCondLst>
                                        </p:cTn>
                                        <p:tgtEl>
                                          <p:spTgt spid="154"/>
                                        </p:tgtEl>
                                        <p:attrNameLst>
                                          <p:attrName>style.visibility</p:attrName>
                                        </p:attrNameLst>
                                      </p:cBhvr>
                                      <p:to>
                                        <p:strVal val="visible"/>
                                      </p:to>
                                    </p:set>
                                    <p:animEffect transition="in" filter="fade">
                                      <p:cBhvr>
                                        <p:cTn id="36" dur="1000"/>
                                        <p:tgtEl>
                                          <p:spTgt spid="15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5"/>
                                        </p:tgtEl>
                                        <p:attrNameLst>
                                          <p:attrName>style.visibility</p:attrName>
                                        </p:attrNameLst>
                                      </p:cBhvr>
                                      <p:to>
                                        <p:strVal val="visible"/>
                                      </p:to>
                                    </p:set>
                                    <p:animEffect transition="in" filter="fade">
                                      <p:cBhvr>
                                        <p:cTn id="41" dur="1000"/>
                                        <p:tgtEl>
                                          <p:spTgt spid="155"/>
                                        </p:tgtEl>
                                      </p:cBhvr>
                                    </p:animEffect>
                                  </p:childTnLst>
                                </p:cTn>
                              </p:par>
                              <p:par>
                                <p:cTn id="42" presetID="10" presetClass="entr" presetSubtype="0" fill="hold" nodeType="withEffect">
                                  <p:stCondLst>
                                    <p:cond delay="0"/>
                                  </p:stCondLst>
                                  <p:childTnLst>
                                    <p:set>
                                      <p:cBhvr>
                                        <p:cTn id="43" dur="1" fill="hold">
                                          <p:stCondLst>
                                            <p:cond delay="0"/>
                                          </p:stCondLst>
                                        </p:cTn>
                                        <p:tgtEl>
                                          <p:spTgt spid="157"/>
                                        </p:tgtEl>
                                        <p:attrNameLst>
                                          <p:attrName>style.visibility</p:attrName>
                                        </p:attrNameLst>
                                      </p:cBhvr>
                                      <p:to>
                                        <p:strVal val="visible"/>
                                      </p:to>
                                    </p:set>
                                    <p:animEffect transition="in" filter="fade">
                                      <p:cBhvr>
                                        <p:cTn id="44" dur="1000"/>
                                        <p:tgtEl>
                                          <p:spTgt spid="157"/>
                                        </p:tgtEl>
                                      </p:cBhvr>
                                    </p:animEffect>
                                  </p:childTnLst>
                                </p:cTn>
                              </p:par>
                              <p:par>
                                <p:cTn id="45" presetID="10" presetClass="entr" presetSubtype="0" fill="hold" nodeType="withEffect">
                                  <p:stCondLst>
                                    <p:cond delay="0"/>
                                  </p:stCondLst>
                                  <p:childTnLst>
                                    <p:set>
                                      <p:cBhvr>
                                        <p:cTn id="46" dur="1" fill="hold">
                                          <p:stCondLst>
                                            <p:cond delay="0"/>
                                          </p:stCondLst>
                                        </p:cTn>
                                        <p:tgtEl>
                                          <p:spTgt spid="160"/>
                                        </p:tgtEl>
                                        <p:attrNameLst>
                                          <p:attrName>style.visibility</p:attrName>
                                        </p:attrNameLst>
                                      </p:cBhvr>
                                      <p:to>
                                        <p:strVal val="visible"/>
                                      </p:to>
                                    </p:set>
                                    <p:animEffect transition="in" filter="fade">
                                      <p:cBhvr>
                                        <p:cTn id="47" dur="1000"/>
                                        <p:tgtEl>
                                          <p:spTgt spid="160"/>
                                        </p:tgtEl>
                                      </p:cBhvr>
                                    </p:animEffect>
                                  </p:childTnLst>
                                </p:cTn>
                              </p:par>
                              <p:par>
                                <p:cTn id="48" presetID="10" presetClass="entr" presetSubtype="0" fill="hold" nodeType="withEffect">
                                  <p:stCondLst>
                                    <p:cond delay="0"/>
                                  </p:stCondLst>
                                  <p:childTnLst>
                                    <p:set>
                                      <p:cBhvr>
                                        <p:cTn id="49" dur="1" fill="hold">
                                          <p:stCondLst>
                                            <p:cond delay="0"/>
                                          </p:stCondLst>
                                        </p:cTn>
                                        <p:tgtEl>
                                          <p:spTgt spid="161"/>
                                        </p:tgtEl>
                                        <p:attrNameLst>
                                          <p:attrName>style.visibility</p:attrName>
                                        </p:attrNameLst>
                                      </p:cBhvr>
                                      <p:to>
                                        <p:strVal val="visible"/>
                                      </p:to>
                                    </p:set>
                                    <p:animEffect transition="in" filter="fade">
                                      <p:cBhvr>
                                        <p:cTn id="50" dur="1000"/>
                                        <p:tgtEl>
                                          <p:spTgt spid="161"/>
                                        </p:tgtEl>
                                      </p:cBhvr>
                                    </p:animEffect>
                                  </p:childTnLst>
                                </p:cTn>
                              </p:par>
                              <p:par>
                                <p:cTn id="51" presetID="10" presetClass="entr" presetSubtype="0" fill="hold" nodeType="withEffect">
                                  <p:stCondLst>
                                    <p:cond delay="0"/>
                                  </p:stCondLst>
                                  <p:childTnLst>
                                    <p:set>
                                      <p:cBhvr>
                                        <p:cTn id="52" dur="1" fill="hold">
                                          <p:stCondLst>
                                            <p:cond delay="0"/>
                                          </p:stCondLst>
                                        </p:cTn>
                                        <p:tgtEl>
                                          <p:spTgt spid="156"/>
                                        </p:tgtEl>
                                        <p:attrNameLst>
                                          <p:attrName>style.visibility</p:attrName>
                                        </p:attrNameLst>
                                      </p:cBhvr>
                                      <p:to>
                                        <p:strVal val="visible"/>
                                      </p:to>
                                    </p:set>
                                    <p:animEffect transition="in" filter="fade">
                                      <p:cBhvr>
                                        <p:cTn id="53" dur="1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sp>
        <p:nvSpPr>
          <p:cNvPr id="303" name="Google Shape;303;p37"/>
          <p:cNvSpPr txBox="1">
            <a:spLocks noGrp="1"/>
          </p:cNvSpPr>
          <p:nvPr>
            <p:ph type="body" idx="1"/>
          </p:nvPr>
        </p:nvSpPr>
        <p:spPr>
          <a:xfrm>
            <a:off x="730725" y="2818975"/>
            <a:ext cx="19365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Product Delivery</a:t>
            </a:r>
            <a:endParaRPr sz="1100" b="1"/>
          </a:p>
        </p:txBody>
      </p:sp>
      <p:sp>
        <p:nvSpPr>
          <p:cNvPr id="304" name="Google Shape;304;p37"/>
          <p:cNvSpPr txBox="1"/>
          <p:nvPr/>
        </p:nvSpPr>
        <p:spPr>
          <a:xfrm>
            <a:off x="730725" y="3042525"/>
            <a:ext cx="1989600" cy="115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solidFill>
                  <a:schemeClr val="dk1"/>
                </a:solidFill>
                <a:latin typeface="Lato"/>
                <a:ea typeface="Lato"/>
                <a:cs typeface="Lato"/>
                <a:sym typeface="Lato"/>
              </a:rPr>
              <a:t>PRINT</a:t>
            </a:r>
            <a:endParaRPr sz="2800">
              <a:latin typeface="Lato"/>
              <a:ea typeface="Lato"/>
              <a:cs typeface="Lato"/>
              <a:sym typeface="Lato"/>
            </a:endParaRPr>
          </a:p>
          <a:p>
            <a:pPr marL="0" lvl="0" indent="0" algn="l" rtl="0">
              <a:lnSpc>
                <a:spcPct val="115000"/>
              </a:lnSpc>
              <a:spcBef>
                <a:spcPts val="1600"/>
              </a:spcBef>
              <a:spcAft>
                <a:spcPts val="0"/>
              </a:spcAft>
              <a:buNone/>
            </a:pPr>
            <a:endParaRPr sz="1100">
              <a:latin typeface="Lato"/>
              <a:ea typeface="Lato"/>
              <a:cs typeface="Lato"/>
              <a:sym typeface="Lato"/>
            </a:endParaRPr>
          </a:p>
          <a:p>
            <a:pPr marL="0" lvl="0" indent="0" algn="l" rtl="0">
              <a:lnSpc>
                <a:spcPct val="115000"/>
              </a:lnSpc>
              <a:spcBef>
                <a:spcPts val="1600"/>
              </a:spcBef>
              <a:spcAft>
                <a:spcPts val="1600"/>
              </a:spcAft>
              <a:buNone/>
            </a:pPr>
            <a:endParaRPr sz="1100">
              <a:latin typeface="Lato"/>
              <a:ea typeface="Lato"/>
              <a:cs typeface="Lato"/>
              <a:sym typeface="Lato"/>
            </a:endParaRPr>
          </a:p>
        </p:txBody>
      </p:sp>
      <p:pic>
        <p:nvPicPr>
          <p:cNvPr id="305" name="Google Shape;305;p37"/>
          <p:cNvPicPr preferRelativeResize="0"/>
          <p:nvPr/>
        </p:nvPicPr>
        <p:blipFill>
          <a:blip r:embed="rId3">
            <a:alphaModFix/>
          </a:blip>
          <a:stretch>
            <a:fillRect/>
          </a:stretch>
        </p:blipFill>
        <p:spPr>
          <a:xfrm>
            <a:off x="5165500" y="812975"/>
            <a:ext cx="3232525" cy="3707049"/>
          </a:xfrm>
          <a:prstGeom prst="rect">
            <a:avLst/>
          </a:prstGeom>
          <a:noFill/>
          <a:ln>
            <a:noFill/>
          </a:ln>
        </p:spPr>
      </p:pic>
      <p:pic>
        <p:nvPicPr>
          <p:cNvPr id="306" name="Google Shape;306;p37"/>
          <p:cNvPicPr preferRelativeResize="0"/>
          <p:nvPr/>
        </p:nvPicPr>
        <p:blipFill>
          <a:blip r:embed="rId4">
            <a:alphaModFix/>
          </a:blip>
          <a:stretch>
            <a:fillRect/>
          </a:stretch>
        </p:blipFill>
        <p:spPr>
          <a:xfrm>
            <a:off x="3386303" y="1902700"/>
            <a:ext cx="1237825" cy="15275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8"/>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pic>
        <p:nvPicPr>
          <p:cNvPr id="312" name="Google Shape;312;p38" title="Summer Learning_High.mp4">
            <a:hlinkClick r:id="rId3"/>
          </p:cNvPr>
          <p:cNvPicPr preferRelativeResize="0"/>
          <p:nvPr/>
        </p:nvPicPr>
        <p:blipFill>
          <a:blip r:embed="rId4">
            <a:alphaModFix/>
          </a:blip>
          <a:stretch>
            <a:fillRect/>
          </a:stretch>
        </p:blipFill>
        <p:spPr>
          <a:xfrm>
            <a:off x="3420375" y="1126950"/>
            <a:ext cx="5366700" cy="3010350"/>
          </a:xfrm>
          <a:prstGeom prst="rect">
            <a:avLst/>
          </a:prstGeom>
          <a:noFill/>
          <a:ln>
            <a:noFill/>
          </a:ln>
          <a:effectLst>
            <a:outerShdw blurRad="57150" dist="19050" dir="5400000" algn="bl" rotWithShape="0">
              <a:srgbClr val="000000">
                <a:alpha val="50000"/>
              </a:srgbClr>
            </a:outerShdw>
          </a:effectLst>
        </p:spPr>
      </p:pic>
      <p:sp>
        <p:nvSpPr>
          <p:cNvPr id="313" name="Google Shape;313;p38"/>
          <p:cNvSpPr txBox="1">
            <a:spLocks noGrp="1"/>
          </p:cNvSpPr>
          <p:nvPr>
            <p:ph type="body" idx="1"/>
          </p:nvPr>
        </p:nvSpPr>
        <p:spPr>
          <a:xfrm>
            <a:off x="730725" y="2818975"/>
            <a:ext cx="19365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Product Delivery</a:t>
            </a:r>
            <a:endParaRPr sz="1100" b="1"/>
          </a:p>
        </p:txBody>
      </p:sp>
      <p:sp>
        <p:nvSpPr>
          <p:cNvPr id="314" name="Google Shape;314;p38"/>
          <p:cNvSpPr txBox="1"/>
          <p:nvPr/>
        </p:nvSpPr>
        <p:spPr>
          <a:xfrm>
            <a:off x="730725" y="3042525"/>
            <a:ext cx="1989600" cy="115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solidFill>
                  <a:schemeClr val="dk1"/>
                </a:solidFill>
                <a:latin typeface="Lato"/>
                <a:ea typeface="Lato"/>
                <a:cs typeface="Lato"/>
                <a:sym typeface="Lato"/>
              </a:rPr>
              <a:t>VIDEO</a:t>
            </a:r>
            <a:endParaRPr sz="2800">
              <a:latin typeface="Lato"/>
              <a:ea typeface="Lato"/>
              <a:cs typeface="Lato"/>
              <a:sym typeface="Lato"/>
            </a:endParaRPr>
          </a:p>
          <a:p>
            <a:pPr marL="0" lvl="0" indent="0" algn="l" rtl="0">
              <a:lnSpc>
                <a:spcPct val="115000"/>
              </a:lnSpc>
              <a:spcBef>
                <a:spcPts val="1600"/>
              </a:spcBef>
              <a:spcAft>
                <a:spcPts val="0"/>
              </a:spcAft>
              <a:buNone/>
            </a:pPr>
            <a:endParaRPr sz="1100">
              <a:latin typeface="Lato"/>
              <a:ea typeface="Lato"/>
              <a:cs typeface="Lato"/>
              <a:sym typeface="Lato"/>
            </a:endParaRPr>
          </a:p>
          <a:p>
            <a:pPr marL="0" lvl="0" indent="0" algn="l" rtl="0">
              <a:lnSpc>
                <a:spcPct val="115000"/>
              </a:lnSpc>
              <a:spcBef>
                <a:spcPts val="1600"/>
              </a:spcBef>
              <a:spcAft>
                <a:spcPts val="1600"/>
              </a:spcAft>
              <a:buNone/>
            </a:pPr>
            <a:endParaRPr sz="1100">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9"/>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pic>
        <p:nvPicPr>
          <p:cNvPr id="320" name="Google Shape;320;p39"/>
          <p:cNvPicPr preferRelativeResize="0"/>
          <p:nvPr/>
        </p:nvPicPr>
        <p:blipFill>
          <a:blip r:embed="rId3">
            <a:alphaModFix/>
          </a:blip>
          <a:stretch>
            <a:fillRect/>
          </a:stretch>
        </p:blipFill>
        <p:spPr>
          <a:xfrm>
            <a:off x="4624125" y="591325"/>
            <a:ext cx="4215076" cy="4364150"/>
          </a:xfrm>
          <a:prstGeom prst="rect">
            <a:avLst/>
          </a:prstGeom>
          <a:noFill/>
          <a:ln>
            <a:noFill/>
          </a:ln>
        </p:spPr>
      </p:pic>
      <p:sp>
        <p:nvSpPr>
          <p:cNvPr id="321" name="Google Shape;321;p39"/>
          <p:cNvSpPr txBox="1">
            <a:spLocks noGrp="1"/>
          </p:cNvSpPr>
          <p:nvPr>
            <p:ph type="body" idx="1"/>
          </p:nvPr>
        </p:nvSpPr>
        <p:spPr>
          <a:xfrm>
            <a:off x="730725" y="2818975"/>
            <a:ext cx="19365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Product Delivery</a:t>
            </a:r>
            <a:endParaRPr sz="1100" b="1"/>
          </a:p>
        </p:txBody>
      </p:sp>
      <p:sp>
        <p:nvSpPr>
          <p:cNvPr id="322" name="Google Shape;322;p39"/>
          <p:cNvSpPr txBox="1"/>
          <p:nvPr/>
        </p:nvSpPr>
        <p:spPr>
          <a:xfrm>
            <a:off x="730725" y="3042525"/>
            <a:ext cx="2851200" cy="115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solidFill>
                  <a:schemeClr val="dk1"/>
                </a:solidFill>
                <a:latin typeface="Lato"/>
                <a:ea typeface="Lato"/>
                <a:cs typeface="Lato"/>
                <a:sym typeface="Lato"/>
              </a:rPr>
              <a:t>SOCIAL MEDIA</a:t>
            </a:r>
            <a:endParaRPr sz="2800">
              <a:latin typeface="Lato"/>
              <a:ea typeface="Lato"/>
              <a:cs typeface="Lato"/>
              <a:sym typeface="Lato"/>
            </a:endParaRPr>
          </a:p>
          <a:p>
            <a:pPr marL="0" lvl="0" indent="0" algn="l" rtl="0">
              <a:lnSpc>
                <a:spcPct val="115000"/>
              </a:lnSpc>
              <a:spcBef>
                <a:spcPts val="1600"/>
              </a:spcBef>
              <a:spcAft>
                <a:spcPts val="0"/>
              </a:spcAft>
              <a:buNone/>
            </a:pPr>
            <a:endParaRPr sz="1100">
              <a:latin typeface="Lato"/>
              <a:ea typeface="Lato"/>
              <a:cs typeface="Lato"/>
              <a:sym typeface="Lato"/>
            </a:endParaRPr>
          </a:p>
          <a:p>
            <a:pPr marL="0" lvl="0" indent="0" algn="l" rtl="0">
              <a:lnSpc>
                <a:spcPct val="115000"/>
              </a:lnSpc>
              <a:spcBef>
                <a:spcPts val="1600"/>
              </a:spcBef>
              <a:spcAft>
                <a:spcPts val="1600"/>
              </a:spcAft>
              <a:buNone/>
            </a:pPr>
            <a:endParaRPr sz="1100">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0"/>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0"/>
              </a:spcBef>
              <a:spcAft>
                <a:spcPts val="0"/>
              </a:spcAft>
              <a:buNone/>
            </a:pPr>
            <a:endParaRPr sz="1600" b="0"/>
          </a:p>
        </p:txBody>
      </p:sp>
      <p:pic>
        <p:nvPicPr>
          <p:cNvPr id="328" name="Google Shape;328;p40"/>
          <p:cNvPicPr preferRelativeResize="0"/>
          <p:nvPr/>
        </p:nvPicPr>
        <p:blipFill rotWithShape="1">
          <a:blip r:embed="rId3">
            <a:alphaModFix/>
          </a:blip>
          <a:srcRect t="10" b="-10"/>
          <a:stretch/>
        </p:blipFill>
        <p:spPr>
          <a:xfrm>
            <a:off x="5452552" y="1047050"/>
            <a:ext cx="2568774" cy="3170149"/>
          </a:xfrm>
          <a:prstGeom prst="rect">
            <a:avLst/>
          </a:prstGeom>
          <a:noFill/>
          <a:ln>
            <a:noFill/>
          </a:ln>
        </p:spPr>
      </p:pic>
      <p:sp>
        <p:nvSpPr>
          <p:cNvPr id="329" name="Google Shape;329;p40"/>
          <p:cNvSpPr txBox="1"/>
          <p:nvPr/>
        </p:nvSpPr>
        <p:spPr>
          <a:xfrm>
            <a:off x="771875" y="2837800"/>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b="1">
                <a:solidFill>
                  <a:schemeClr val="accent1"/>
                </a:solidFill>
                <a:latin typeface="Raleway"/>
                <a:ea typeface="Raleway"/>
                <a:cs typeface="Raleway"/>
                <a:sym typeface="Raleway"/>
              </a:rPr>
              <a:t>Track Spending</a:t>
            </a:r>
            <a:endParaRPr sz="900" b="1">
              <a:solidFill>
                <a:schemeClr val="accent1"/>
              </a:solidFill>
            </a:endParaRPr>
          </a:p>
        </p:txBody>
      </p:sp>
      <p:sp>
        <p:nvSpPr>
          <p:cNvPr id="330" name="Google Shape;330;p40"/>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sp>
        <p:nvSpPr>
          <p:cNvPr id="336" name="Google Shape;336;p41"/>
          <p:cNvSpPr txBox="1">
            <a:spLocks noGrp="1"/>
          </p:cNvSpPr>
          <p:nvPr>
            <p:ph type="body" idx="1"/>
          </p:nvPr>
        </p:nvSpPr>
        <p:spPr>
          <a:xfrm>
            <a:off x="730725" y="2833775"/>
            <a:ext cx="19365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Track Results</a:t>
            </a:r>
            <a:endParaRPr sz="1100" b="1"/>
          </a:p>
        </p:txBody>
      </p:sp>
      <p:sp>
        <p:nvSpPr>
          <p:cNvPr id="337" name="Google Shape;337;p41"/>
          <p:cNvSpPr txBox="1"/>
          <p:nvPr/>
        </p:nvSpPr>
        <p:spPr>
          <a:xfrm>
            <a:off x="730725" y="3083400"/>
            <a:ext cx="2705400" cy="115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solidFill>
                  <a:schemeClr val="dk1"/>
                </a:solidFill>
                <a:latin typeface="Lato"/>
                <a:ea typeface="Lato"/>
                <a:cs typeface="Lato"/>
                <a:sym typeface="Lato"/>
              </a:rPr>
              <a:t>SOCIAL MEDIA</a:t>
            </a:r>
            <a:endParaRPr sz="2800">
              <a:latin typeface="Lato"/>
              <a:ea typeface="Lato"/>
              <a:cs typeface="Lato"/>
              <a:sym typeface="Lato"/>
            </a:endParaRPr>
          </a:p>
          <a:p>
            <a:pPr marL="0" lvl="0" indent="0" algn="l" rtl="0">
              <a:lnSpc>
                <a:spcPct val="115000"/>
              </a:lnSpc>
              <a:spcBef>
                <a:spcPts val="1600"/>
              </a:spcBef>
              <a:spcAft>
                <a:spcPts val="0"/>
              </a:spcAft>
              <a:buNone/>
            </a:pPr>
            <a:endParaRPr sz="1100">
              <a:latin typeface="Lato"/>
              <a:ea typeface="Lato"/>
              <a:cs typeface="Lato"/>
              <a:sym typeface="Lato"/>
            </a:endParaRPr>
          </a:p>
          <a:p>
            <a:pPr marL="0" lvl="0" indent="0" algn="l" rtl="0">
              <a:lnSpc>
                <a:spcPct val="115000"/>
              </a:lnSpc>
              <a:spcBef>
                <a:spcPts val="1600"/>
              </a:spcBef>
              <a:spcAft>
                <a:spcPts val="1600"/>
              </a:spcAft>
              <a:buNone/>
            </a:pPr>
            <a:endParaRPr sz="1100">
              <a:latin typeface="Lato"/>
              <a:ea typeface="Lato"/>
              <a:cs typeface="Lato"/>
              <a:sym typeface="Lato"/>
            </a:endParaRPr>
          </a:p>
        </p:txBody>
      </p:sp>
      <p:pic>
        <p:nvPicPr>
          <p:cNvPr id="338" name="Google Shape;338;p41"/>
          <p:cNvPicPr preferRelativeResize="0"/>
          <p:nvPr/>
        </p:nvPicPr>
        <p:blipFill>
          <a:blip r:embed="rId3">
            <a:alphaModFix/>
          </a:blip>
          <a:stretch>
            <a:fillRect/>
          </a:stretch>
        </p:blipFill>
        <p:spPr>
          <a:xfrm>
            <a:off x="4736450" y="744475"/>
            <a:ext cx="4215074" cy="40887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2"/>
          <p:cNvSpPr txBox="1"/>
          <p:nvPr/>
        </p:nvSpPr>
        <p:spPr>
          <a:xfrm>
            <a:off x="838200" y="365126"/>
            <a:ext cx="10394700" cy="867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GB" sz="2400" b="1">
                <a:solidFill>
                  <a:srgbClr val="4472C4"/>
                </a:solidFill>
                <a:latin typeface="Calibri"/>
                <a:ea typeface="Calibri"/>
                <a:cs typeface="Calibri"/>
                <a:sym typeface="Calibri"/>
              </a:rPr>
              <a:t>APS Organic Social Media </a:t>
            </a:r>
            <a:endParaRPr sz="4400">
              <a:solidFill>
                <a:srgbClr val="000000"/>
              </a:solidFill>
              <a:latin typeface="Calibri"/>
              <a:ea typeface="Calibri"/>
              <a:cs typeface="Calibri"/>
              <a:sym typeface="Calibri"/>
            </a:endParaRPr>
          </a:p>
        </p:txBody>
      </p:sp>
      <p:pic>
        <p:nvPicPr>
          <p:cNvPr id="344" name="Google Shape;344;p42"/>
          <p:cNvPicPr preferRelativeResize="0"/>
          <p:nvPr/>
        </p:nvPicPr>
        <p:blipFill rotWithShape="1">
          <a:blip r:embed="rId3">
            <a:alphaModFix/>
          </a:blip>
          <a:srcRect/>
          <a:stretch/>
        </p:blipFill>
        <p:spPr>
          <a:xfrm>
            <a:off x="0" y="2067325"/>
            <a:ext cx="4644000" cy="2769600"/>
          </a:xfrm>
          <a:prstGeom prst="rect">
            <a:avLst/>
          </a:prstGeom>
          <a:noFill/>
          <a:ln>
            <a:noFill/>
          </a:ln>
        </p:spPr>
      </p:pic>
      <p:pic>
        <p:nvPicPr>
          <p:cNvPr id="345" name="Google Shape;345;p42" descr="Image result for facebook logo"/>
          <p:cNvPicPr preferRelativeResize="0"/>
          <p:nvPr/>
        </p:nvPicPr>
        <p:blipFill rotWithShape="1">
          <a:blip r:embed="rId4">
            <a:alphaModFix/>
          </a:blip>
          <a:srcRect/>
          <a:stretch/>
        </p:blipFill>
        <p:spPr>
          <a:xfrm>
            <a:off x="6174319" y="594857"/>
            <a:ext cx="1178487" cy="737984"/>
          </a:xfrm>
          <a:prstGeom prst="rect">
            <a:avLst/>
          </a:prstGeom>
          <a:noFill/>
          <a:ln>
            <a:noFill/>
          </a:ln>
        </p:spPr>
      </p:pic>
      <p:pic>
        <p:nvPicPr>
          <p:cNvPr id="346" name="Google Shape;346;p42" descr="Image result for instagram logo"/>
          <p:cNvPicPr preferRelativeResize="0"/>
          <p:nvPr/>
        </p:nvPicPr>
        <p:blipFill rotWithShape="1">
          <a:blip r:embed="rId5">
            <a:alphaModFix/>
          </a:blip>
          <a:srcRect/>
          <a:stretch/>
        </p:blipFill>
        <p:spPr>
          <a:xfrm>
            <a:off x="7373698" y="619852"/>
            <a:ext cx="688006" cy="688006"/>
          </a:xfrm>
          <a:prstGeom prst="rect">
            <a:avLst/>
          </a:prstGeom>
          <a:noFill/>
          <a:ln>
            <a:noFill/>
          </a:ln>
        </p:spPr>
      </p:pic>
      <p:pic>
        <p:nvPicPr>
          <p:cNvPr id="347" name="Google Shape;347;p42" descr="Image result for twitter logo"/>
          <p:cNvPicPr preferRelativeResize="0"/>
          <p:nvPr/>
        </p:nvPicPr>
        <p:blipFill rotWithShape="1">
          <a:blip r:embed="rId6">
            <a:alphaModFix/>
          </a:blip>
          <a:srcRect/>
          <a:stretch/>
        </p:blipFill>
        <p:spPr>
          <a:xfrm>
            <a:off x="8243315" y="628593"/>
            <a:ext cx="814933" cy="670515"/>
          </a:xfrm>
          <a:prstGeom prst="rect">
            <a:avLst/>
          </a:prstGeom>
          <a:noFill/>
          <a:ln>
            <a:noFill/>
          </a:ln>
        </p:spPr>
      </p:pic>
      <p:pic>
        <p:nvPicPr>
          <p:cNvPr id="348" name="Google Shape;348;p42"/>
          <p:cNvPicPr preferRelativeResize="0"/>
          <p:nvPr/>
        </p:nvPicPr>
        <p:blipFill rotWithShape="1">
          <a:blip r:embed="rId7">
            <a:alphaModFix/>
          </a:blip>
          <a:srcRect/>
          <a:stretch/>
        </p:blipFill>
        <p:spPr>
          <a:xfrm>
            <a:off x="4814950" y="2163600"/>
            <a:ext cx="4329051" cy="2673325"/>
          </a:xfrm>
          <a:prstGeom prst="rect">
            <a:avLst/>
          </a:prstGeom>
          <a:noFill/>
          <a:ln>
            <a:noFill/>
          </a:ln>
        </p:spPr>
      </p:pic>
      <p:sp>
        <p:nvSpPr>
          <p:cNvPr id="349" name="Google Shape;349;p42"/>
          <p:cNvSpPr txBox="1"/>
          <p:nvPr/>
        </p:nvSpPr>
        <p:spPr>
          <a:xfrm>
            <a:off x="838200" y="1431225"/>
            <a:ext cx="8036400" cy="101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0" i="0" u="none" strike="noStrike" cap="none">
                <a:solidFill>
                  <a:srgbClr val="000000"/>
                </a:solidFill>
                <a:latin typeface="Calibri"/>
                <a:ea typeface="Calibri"/>
                <a:cs typeface="Calibri"/>
                <a:sym typeface="Calibri"/>
              </a:rPr>
              <a:t>From 10/1/21 to date, Facebook and Instagram posts have reached 241,606 people, with an avg of 3503 people a day. Facebook, Instagram and Twitter have yielded 42,072 sessions on the APS.edu website, with an average of 4.08 pages were viewed per session. </a:t>
            </a:r>
            <a:endParaRPr/>
          </a:p>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42"/>
          <p:cNvSpPr txBox="1"/>
          <p:nvPr/>
        </p:nvSpPr>
        <p:spPr>
          <a:xfrm>
            <a:off x="1642302" y="4774191"/>
            <a:ext cx="6196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000000"/>
                </a:solidFill>
                <a:latin typeface="Calibri"/>
                <a:ea typeface="Calibri"/>
                <a:cs typeface="Calibri"/>
                <a:sym typeface="Calibri"/>
              </a:rPr>
              <a:t>25,495 new users  --  28,604 users  --  15,315 engaged sessions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3"/>
          <p:cNvSpPr txBox="1"/>
          <p:nvPr/>
        </p:nvSpPr>
        <p:spPr>
          <a:xfrm>
            <a:off x="112175" y="522119"/>
            <a:ext cx="8439000" cy="594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GB" sz="2400" b="1">
                <a:solidFill>
                  <a:srgbClr val="4472C4"/>
                </a:solidFill>
                <a:latin typeface="Calibri"/>
                <a:ea typeface="Calibri"/>
                <a:cs typeface="Calibri"/>
                <a:sym typeface="Calibri"/>
              </a:rPr>
              <a:t>APS Organic Social Media </a:t>
            </a:r>
            <a:endParaRPr sz="4400">
              <a:solidFill>
                <a:srgbClr val="000000"/>
              </a:solidFill>
              <a:latin typeface="Calibri"/>
              <a:ea typeface="Calibri"/>
              <a:cs typeface="Calibri"/>
              <a:sym typeface="Calibri"/>
            </a:endParaRPr>
          </a:p>
        </p:txBody>
      </p:sp>
      <p:pic>
        <p:nvPicPr>
          <p:cNvPr id="356" name="Google Shape;356;p43" descr="Image result for facebook logo"/>
          <p:cNvPicPr preferRelativeResize="0"/>
          <p:nvPr/>
        </p:nvPicPr>
        <p:blipFill rotWithShape="1">
          <a:blip r:embed="rId3">
            <a:alphaModFix/>
          </a:blip>
          <a:srcRect/>
          <a:stretch/>
        </p:blipFill>
        <p:spPr>
          <a:xfrm>
            <a:off x="5491000" y="588375"/>
            <a:ext cx="693226" cy="372750"/>
          </a:xfrm>
          <a:prstGeom prst="rect">
            <a:avLst/>
          </a:prstGeom>
          <a:noFill/>
          <a:ln>
            <a:noFill/>
          </a:ln>
        </p:spPr>
      </p:pic>
      <p:pic>
        <p:nvPicPr>
          <p:cNvPr id="357" name="Google Shape;357;p43" descr="Image result for instagram logo"/>
          <p:cNvPicPr preferRelativeResize="0"/>
          <p:nvPr/>
        </p:nvPicPr>
        <p:blipFill rotWithShape="1">
          <a:blip r:embed="rId4">
            <a:alphaModFix/>
          </a:blip>
          <a:srcRect/>
          <a:stretch/>
        </p:blipFill>
        <p:spPr>
          <a:xfrm>
            <a:off x="6241250" y="611544"/>
            <a:ext cx="404708" cy="347506"/>
          </a:xfrm>
          <a:prstGeom prst="rect">
            <a:avLst/>
          </a:prstGeom>
          <a:noFill/>
          <a:ln>
            <a:noFill/>
          </a:ln>
        </p:spPr>
      </p:pic>
      <p:pic>
        <p:nvPicPr>
          <p:cNvPr id="358" name="Google Shape;358;p43" descr="Image result for twitter logo"/>
          <p:cNvPicPr preferRelativeResize="0"/>
          <p:nvPr/>
        </p:nvPicPr>
        <p:blipFill rotWithShape="1">
          <a:blip r:embed="rId5">
            <a:alphaModFix/>
          </a:blip>
          <a:srcRect/>
          <a:stretch/>
        </p:blipFill>
        <p:spPr>
          <a:xfrm>
            <a:off x="6832229" y="620378"/>
            <a:ext cx="479371" cy="338672"/>
          </a:xfrm>
          <a:prstGeom prst="rect">
            <a:avLst/>
          </a:prstGeom>
          <a:noFill/>
          <a:ln>
            <a:noFill/>
          </a:ln>
        </p:spPr>
      </p:pic>
      <p:pic>
        <p:nvPicPr>
          <p:cNvPr id="359" name="Google Shape;359;p43"/>
          <p:cNvPicPr preferRelativeResize="0"/>
          <p:nvPr/>
        </p:nvPicPr>
        <p:blipFill rotWithShape="1">
          <a:blip r:embed="rId6">
            <a:alphaModFix/>
          </a:blip>
          <a:srcRect/>
          <a:stretch/>
        </p:blipFill>
        <p:spPr>
          <a:xfrm>
            <a:off x="2434200" y="4024789"/>
            <a:ext cx="6533023" cy="996337"/>
          </a:xfrm>
          <a:prstGeom prst="rect">
            <a:avLst/>
          </a:prstGeom>
          <a:noFill/>
          <a:ln>
            <a:noFill/>
          </a:ln>
        </p:spPr>
      </p:pic>
      <p:pic>
        <p:nvPicPr>
          <p:cNvPr id="360" name="Google Shape;360;p43"/>
          <p:cNvPicPr preferRelativeResize="0"/>
          <p:nvPr/>
        </p:nvPicPr>
        <p:blipFill rotWithShape="1">
          <a:blip r:embed="rId7">
            <a:alphaModFix/>
          </a:blip>
          <a:srcRect/>
          <a:stretch/>
        </p:blipFill>
        <p:spPr>
          <a:xfrm>
            <a:off x="2434200" y="2918215"/>
            <a:ext cx="6533026" cy="1023183"/>
          </a:xfrm>
          <a:prstGeom prst="rect">
            <a:avLst/>
          </a:prstGeom>
          <a:noFill/>
          <a:ln>
            <a:noFill/>
          </a:ln>
        </p:spPr>
      </p:pic>
      <p:pic>
        <p:nvPicPr>
          <p:cNvPr id="361" name="Google Shape;361;p43"/>
          <p:cNvPicPr preferRelativeResize="0"/>
          <p:nvPr/>
        </p:nvPicPr>
        <p:blipFill rotWithShape="1">
          <a:blip r:embed="rId8">
            <a:alphaModFix/>
          </a:blip>
          <a:srcRect/>
          <a:stretch/>
        </p:blipFill>
        <p:spPr>
          <a:xfrm>
            <a:off x="2434200" y="1092575"/>
            <a:ext cx="6533023" cy="1717007"/>
          </a:xfrm>
          <a:prstGeom prst="rect">
            <a:avLst/>
          </a:prstGeom>
          <a:noFill/>
          <a:ln>
            <a:noFill/>
          </a:ln>
        </p:spPr>
      </p:pic>
      <p:sp>
        <p:nvSpPr>
          <p:cNvPr id="362" name="Google Shape;362;p43"/>
          <p:cNvSpPr txBox="1"/>
          <p:nvPr/>
        </p:nvSpPr>
        <p:spPr>
          <a:xfrm>
            <a:off x="175175" y="1377175"/>
            <a:ext cx="2187300" cy="32169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1800" b="1">
                <a:solidFill>
                  <a:srgbClr val="000000"/>
                </a:solidFill>
                <a:latin typeface="Calibri"/>
                <a:ea typeface="Calibri"/>
                <a:cs typeface="Calibri"/>
                <a:sym typeface="Calibri"/>
              </a:rPr>
              <a:t>Advantage APS!</a:t>
            </a:r>
            <a:endParaRPr/>
          </a:p>
          <a:p>
            <a:pPr marL="0" marR="0" lvl="0" indent="0" algn="l" rtl="0">
              <a:lnSpc>
                <a:spcPct val="150000"/>
              </a:lnSpc>
              <a:spcBef>
                <a:spcPts val="0"/>
              </a:spcBef>
              <a:spcAft>
                <a:spcPts val="0"/>
              </a:spcAft>
              <a:buNone/>
            </a:pPr>
            <a:r>
              <a:rPr lang="en-GB" sz="1200">
                <a:solidFill>
                  <a:srgbClr val="000000"/>
                </a:solidFill>
                <a:latin typeface="Calibri"/>
                <a:ea typeface="Calibri"/>
                <a:cs typeface="Calibri"/>
                <a:sym typeface="Calibri"/>
              </a:rPr>
              <a:t>Specific to the freelance efforts in support of APS’s internal team, from October 1, 2021 to date, messaging focused on engagement, </a:t>
            </a:r>
            <a:endParaRPr sz="1200"/>
          </a:p>
          <a:p>
            <a:pPr marL="0" marR="0" lvl="0" indent="0" algn="l" rtl="0">
              <a:lnSpc>
                <a:spcPct val="150000"/>
              </a:lnSpc>
              <a:spcBef>
                <a:spcPts val="0"/>
              </a:spcBef>
              <a:spcAft>
                <a:spcPts val="0"/>
              </a:spcAft>
              <a:buNone/>
            </a:pPr>
            <a:r>
              <a:rPr lang="en-GB" sz="1200">
                <a:solidFill>
                  <a:srgbClr val="000000"/>
                </a:solidFill>
                <a:latin typeface="Calibri"/>
                <a:ea typeface="Calibri"/>
                <a:cs typeface="Calibri"/>
                <a:sym typeface="Calibri"/>
              </a:rPr>
              <a:t>driving traffic to APS.edu, and boosting APS’s position with branded messaging. Efforts have yielded increases in metrics across the board.</a:t>
            </a:r>
            <a:r>
              <a:rPr lang="en-GB" sz="1400">
                <a:solidFill>
                  <a:srgbClr val="000000"/>
                </a:solidFill>
                <a:latin typeface="Calibri"/>
                <a:ea typeface="Calibri"/>
                <a:cs typeface="Calibri"/>
                <a:sym typeface="Calibri"/>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4"/>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sp>
        <p:nvSpPr>
          <p:cNvPr id="368" name="Google Shape;368;p44"/>
          <p:cNvSpPr txBox="1"/>
          <p:nvPr/>
        </p:nvSpPr>
        <p:spPr>
          <a:xfrm>
            <a:off x="634575" y="3655800"/>
            <a:ext cx="3444900" cy="7254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accent1"/>
              </a:buClr>
              <a:buSzPts val="1100"/>
              <a:buFont typeface="Lato"/>
              <a:buChar char="●"/>
            </a:pPr>
            <a:r>
              <a:rPr lang="en-GB" sz="1100">
                <a:solidFill>
                  <a:schemeClr val="accent1"/>
                </a:solidFill>
                <a:latin typeface="Lato"/>
                <a:ea typeface="Lato"/>
                <a:cs typeface="Lato"/>
                <a:sym typeface="Lato"/>
              </a:rPr>
              <a:t>25 videos</a:t>
            </a:r>
            <a:endParaRPr sz="1100">
              <a:solidFill>
                <a:schemeClr val="accent1"/>
              </a:solidFill>
              <a:latin typeface="Lato"/>
              <a:ea typeface="Lato"/>
              <a:cs typeface="Lato"/>
              <a:sym typeface="Lato"/>
            </a:endParaRPr>
          </a:p>
          <a:p>
            <a:pPr marL="457200" lvl="0" indent="-298450" algn="l" rtl="0">
              <a:lnSpc>
                <a:spcPct val="115000"/>
              </a:lnSpc>
              <a:spcBef>
                <a:spcPts val="0"/>
              </a:spcBef>
              <a:spcAft>
                <a:spcPts val="0"/>
              </a:spcAft>
              <a:buClr>
                <a:schemeClr val="accent1"/>
              </a:buClr>
              <a:buSzPts val="1100"/>
              <a:buFont typeface="Lato"/>
              <a:buChar char="●"/>
            </a:pPr>
            <a:r>
              <a:rPr lang="en-GB" sz="1100">
                <a:solidFill>
                  <a:schemeClr val="accent1"/>
                </a:solidFill>
                <a:latin typeface="Lato"/>
                <a:ea typeface="Lato"/>
                <a:cs typeface="Lato"/>
                <a:sym typeface="Lato"/>
              </a:rPr>
              <a:t> 40 shorts</a:t>
            </a:r>
            <a:endParaRPr sz="1100">
              <a:solidFill>
                <a:schemeClr val="accent1"/>
              </a:solidFill>
              <a:latin typeface="Lato"/>
              <a:ea typeface="Lato"/>
              <a:cs typeface="Lato"/>
              <a:sym typeface="Lato"/>
            </a:endParaRPr>
          </a:p>
          <a:p>
            <a:pPr marL="457200" lvl="0" indent="-298450" algn="l" rtl="0">
              <a:lnSpc>
                <a:spcPct val="115000"/>
              </a:lnSpc>
              <a:spcBef>
                <a:spcPts val="0"/>
              </a:spcBef>
              <a:spcAft>
                <a:spcPts val="0"/>
              </a:spcAft>
              <a:buClr>
                <a:schemeClr val="accent1"/>
              </a:buClr>
              <a:buSzPts val="1100"/>
              <a:buFont typeface="Lato"/>
              <a:buChar char="●"/>
            </a:pPr>
            <a:r>
              <a:rPr lang="en-GB" sz="1100">
                <a:solidFill>
                  <a:schemeClr val="accent1"/>
                </a:solidFill>
                <a:latin typeface="Lato"/>
                <a:ea typeface="Lato"/>
                <a:cs typeface="Lato"/>
                <a:sym typeface="Lato"/>
              </a:rPr>
              <a:t>Cost:  $11,000</a:t>
            </a:r>
            <a:endParaRPr sz="1100">
              <a:solidFill>
                <a:schemeClr val="accent1"/>
              </a:solidFill>
              <a:latin typeface="Lato"/>
              <a:ea typeface="Lato"/>
              <a:cs typeface="Lato"/>
              <a:sym typeface="Lato"/>
            </a:endParaRPr>
          </a:p>
          <a:p>
            <a:pPr marL="0" lvl="0" indent="0" algn="l" rtl="0">
              <a:lnSpc>
                <a:spcPct val="115000"/>
              </a:lnSpc>
              <a:spcBef>
                <a:spcPts val="1600"/>
              </a:spcBef>
              <a:spcAft>
                <a:spcPts val="0"/>
              </a:spcAft>
              <a:buNone/>
            </a:pPr>
            <a:endParaRPr sz="2400" b="1">
              <a:solidFill>
                <a:schemeClr val="dk1"/>
              </a:solidFill>
              <a:latin typeface="Lato"/>
              <a:ea typeface="Lato"/>
              <a:cs typeface="Lato"/>
              <a:sym typeface="Lato"/>
            </a:endParaRPr>
          </a:p>
          <a:p>
            <a:pPr marL="0" lvl="0" indent="0" algn="l" rtl="0">
              <a:lnSpc>
                <a:spcPct val="115000"/>
              </a:lnSpc>
              <a:spcBef>
                <a:spcPts val="1600"/>
              </a:spcBef>
              <a:spcAft>
                <a:spcPts val="0"/>
              </a:spcAft>
              <a:buNone/>
            </a:pPr>
            <a:endParaRPr sz="2400" b="1">
              <a:solidFill>
                <a:schemeClr val="dk1"/>
              </a:solidFill>
              <a:latin typeface="Lato"/>
              <a:ea typeface="Lato"/>
              <a:cs typeface="Lato"/>
              <a:sym typeface="Lato"/>
            </a:endParaRPr>
          </a:p>
          <a:p>
            <a:pPr marL="0" lvl="0" indent="0" algn="l" rtl="0">
              <a:lnSpc>
                <a:spcPct val="115000"/>
              </a:lnSpc>
              <a:spcBef>
                <a:spcPts val="1600"/>
              </a:spcBef>
              <a:spcAft>
                <a:spcPts val="0"/>
              </a:spcAft>
              <a:buNone/>
            </a:pPr>
            <a:endParaRPr sz="1100">
              <a:latin typeface="Lato"/>
              <a:ea typeface="Lato"/>
              <a:cs typeface="Lato"/>
              <a:sym typeface="Lato"/>
            </a:endParaRPr>
          </a:p>
          <a:p>
            <a:pPr marL="0" lvl="0" indent="0" algn="l" rtl="0">
              <a:lnSpc>
                <a:spcPct val="115000"/>
              </a:lnSpc>
              <a:spcBef>
                <a:spcPts val="1600"/>
              </a:spcBef>
              <a:spcAft>
                <a:spcPts val="1600"/>
              </a:spcAft>
              <a:buNone/>
            </a:pPr>
            <a:endParaRPr sz="1100">
              <a:latin typeface="Lato"/>
              <a:ea typeface="Lato"/>
              <a:cs typeface="Lato"/>
              <a:sym typeface="Lato"/>
            </a:endParaRPr>
          </a:p>
        </p:txBody>
      </p:sp>
      <p:sp>
        <p:nvSpPr>
          <p:cNvPr id="369" name="Google Shape;369;p44"/>
          <p:cNvSpPr txBox="1">
            <a:spLocks noGrp="1"/>
          </p:cNvSpPr>
          <p:nvPr>
            <p:ph type="body" idx="1"/>
          </p:nvPr>
        </p:nvSpPr>
        <p:spPr>
          <a:xfrm>
            <a:off x="730725" y="2833775"/>
            <a:ext cx="19365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Track Results</a:t>
            </a:r>
            <a:endParaRPr sz="1100" b="1"/>
          </a:p>
        </p:txBody>
      </p:sp>
      <p:sp>
        <p:nvSpPr>
          <p:cNvPr id="370" name="Google Shape;370;p44"/>
          <p:cNvSpPr txBox="1"/>
          <p:nvPr/>
        </p:nvSpPr>
        <p:spPr>
          <a:xfrm>
            <a:off x="730725" y="3083400"/>
            <a:ext cx="2705400" cy="57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solidFill>
                  <a:schemeClr val="dk1"/>
                </a:solidFill>
                <a:latin typeface="Lato"/>
                <a:ea typeface="Lato"/>
                <a:cs typeface="Lato"/>
                <a:sym typeface="Lato"/>
              </a:rPr>
              <a:t>VIDEO</a:t>
            </a:r>
            <a:endParaRPr sz="2800">
              <a:latin typeface="Lato"/>
              <a:ea typeface="Lato"/>
              <a:cs typeface="Lato"/>
              <a:sym typeface="Lato"/>
            </a:endParaRPr>
          </a:p>
          <a:p>
            <a:pPr marL="0" lvl="0" indent="0" algn="l" rtl="0">
              <a:lnSpc>
                <a:spcPct val="115000"/>
              </a:lnSpc>
              <a:spcBef>
                <a:spcPts val="1600"/>
              </a:spcBef>
              <a:spcAft>
                <a:spcPts val="0"/>
              </a:spcAft>
              <a:buNone/>
            </a:pPr>
            <a:endParaRPr sz="1100">
              <a:latin typeface="Lato"/>
              <a:ea typeface="Lato"/>
              <a:cs typeface="Lato"/>
              <a:sym typeface="Lato"/>
            </a:endParaRPr>
          </a:p>
          <a:p>
            <a:pPr marL="0" lvl="0" indent="0" algn="l" rtl="0">
              <a:lnSpc>
                <a:spcPct val="115000"/>
              </a:lnSpc>
              <a:spcBef>
                <a:spcPts val="1600"/>
              </a:spcBef>
              <a:spcAft>
                <a:spcPts val="1600"/>
              </a:spcAft>
              <a:buNone/>
            </a:pPr>
            <a:endParaRPr sz="1100">
              <a:latin typeface="Lato"/>
              <a:ea typeface="Lato"/>
              <a:cs typeface="Lato"/>
              <a:sym typeface="Lato"/>
            </a:endParaRPr>
          </a:p>
        </p:txBody>
      </p:sp>
      <p:pic>
        <p:nvPicPr>
          <p:cNvPr id="371" name="Google Shape;371;p44"/>
          <p:cNvPicPr preferRelativeResize="0"/>
          <p:nvPr/>
        </p:nvPicPr>
        <p:blipFill rotWithShape="1">
          <a:blip r:embed="rId3">
            <a:alphaModFix/>
          </a:blip>
          <a:srcRect l="10468" r="10460"/>
          <a:stretch/>
        </p:blipFill>
        <p:spPr>
          <a:xfrm>
            <a:off x="4256300" y="1184600"/>
            <a:ext cx="4887701" cy="32627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5"/>
          <p:cNvSpPr txBox="1">
            <a:spLocks noGrp="1"/>
          </p:cNvSpPr>
          <p:nvPr>
            <p:ph type="title"/>
          </p:nvPr>
        </p:nvSpPr>
        <p:spPr>
          <a:xfrm>
            <a:off x="730000" y="1318650"/>
            <a:ext cx="27999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000000"/>
                </a:solidFill>
              </a:rPr>
              <a:t>Comparison</a:t>
            </a:r>
            <a:endParaRPr/>
          </a:p>
        </p:txBody>
      </p:sp>
      <p:sp>
        <p:nvSpPr>
          <p:cNvPr id="377" name="Google Shape;377;p45"/>
          <p:cNvSpPr txBox="1">
            <a:spLocks noGrp="1"/>
          </p:cNvSpPr>
          <p:nvPr>
            <p:ph type="body" idx="1"/>
          </p:nvPr>
        </p:nvSpPr>
        <p:spPr>
          <a:xfrm>
            <a:off x="718625" y="1725125"/>
            <a:ext cx="7326000" cy="576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a:t>Creative agencies that offer a full range of promotion and advertising services have built-in overhead costs. Freelancers can charge less for their work because their overhead is lower. </a:t>
            </a:r>
            <a:endParaRPr sz="1100"/>
          </a:p>
        </p:txBody>
      </p:sp>
      <p:sp>
        <p:nvSpPr>
          <p:cNvPr id="378" name="Google Shape;378;p45"/>
          <p:cNvSpPr txBox="1"/>
          <p:nvPr/>
        </p:nvSpPr>
        <p:spPr>
          <a:xfrm>
            <a:off x="810000" y="2472600"/>
            <a:ext cx="2414400" cy="40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2000" b="1">
                <a:solidFill>
                  <a:schemeClr val="accent1"/>
                </a:solidFill>
                <a:latin typeface="Lato"/>
                <a:ea typeface="Lato"/>
                <a:cs typeface="Lato"/>
                <a:sym typeface="Lato"/>
              </a:rPr>
              <a:t>Ad Agency</a:t>
            </a:r>
            <a:endParaRPr sz="2000" b="1">
              <a:solidFill>
                <a:schemeClr val="accent1"/>
              </a:solidFill>
              <a:latin typeface="Lato"/>
              <a:ea typeface="Lato"/>
              <a:cs typeface="Lato"/>
              <a:sym typeface="Lato"/>
            </a:endParaRPr>
          </a:p>
        </p:txBody>
      </p:sp>
      <p:sp>
        <p:nvSpPr>
          <p:cNvPr id="379" name="Google Shape;379;p45"/>
          <p:cNvSpPr txBox="1"/>
          <p:nvPr/>
        </p:nvSpPr>
        <p:spPr>
          <a:xfrm>
            <a:off x="617550" y="2931550"/>
            <a:ext cx="3147600" cy="8370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2"/>
              </a:buClr>
              <a:buSzPts val="1100"/>
              <a:buFont typeface="Lato"/>
              <a:buChar char="●"/>
            </a:pPr>
            <a:r>
              <a:rPr lang="en-GB" sz="1100">
                <a:solidFill>
                  <a:schemeClr val="dk2"/>
                </a:solidFill>
                <a:latin typeface="Lato"/>
                <a:ea typeface="Lato"/>
                <a:cs typeface="Lato"/>
                <a:sym typeface="Lato"/>
              </a:rPr>
              <a:t>4 one-minute+ videos</a:t>
            </a:r>
            <a:endParaRPr sz="1100">
              <a:solidFill>
                <a:schemeClr val="dk2"/>
              </a:solidFill>
              <a:latin typeface="Lato"/>
              <a:ea typeface="Lato"/>
              <a:cs typeface="Lato"/>
              <a:sym typeface="Lato"/>
            </a:endParaRPr>
          </a:p>
          <a:p>
            <a:pPr marL="457200" lvl="0" indent="-298450" algn="l" rtl="0">
              <a:lnSpc>
                <a:spcPct val="115000"/>
              </a:lnSpc>
              <a:spcBef>
                <a:spcPts val="0"/>
              </a:spcBef>
              <a:spcAft>
                <a:spcPts val="0"/>
              </a:spcAft>
              <a:buClr>
                <a:schemeClr val="dk2"/>
              </a:buClr>
              <a:buSzPts val="1100"/>
              <a:buFont typeface="Lato"/>
              <a:buChar char="●"/>
            </a:pPr>
            <a:r>
              <a:rPr lang="en-GB" sz="1100">
                <a:solidFill>
                  <a:schemeClr val="dk2"/>
                </a:solidFill>
                <a:latin typeface="Lato"/>
                <a:ea typeface="Lato"/>
                <a:cs typeface="Lato"/>
                <a:sym typeface="Lato"/>
              </a:rPr>
              <a:t>10 shorts</a:t>
            </a:r>
            <a:endParaRPr sz="1100">
              <a:solidFill>
                <a:schemeClr val="dk2"/>
              </a:solidFill>
              <a:latin typeface="Lato"/>
              <a:ea typeface="Lato"/>
              <a:cs typeface="Lato"/>
              <a:sym typeface="Lato"/>
            </a:endParaRPr>
          </a:p>
          <a:p>
            <a:pPr marL="457200" lvl="0" indent="-298450" algn="l" rtl="0">
              <a:lnSpc>
                <a:spcPct val="115000"/>
              </a:lnSpc>
              <a:spcBef>
                <a:spcPts val="0"/>
              </a:spcBef>
              <a:spcAft>
                <a:spcPts val="0"/>
              </a:spcAft>
              <a:buClr>
                <a:schemeClr val="dk2"/>
              </a:buClr>
              <a:buSzPts val="1100"/>
              <a:buFont typeface="Lato"/>
              <a:buChar char="●"/>
            </a:pPr>
            <a:r>
              <a:rPr lang="en-GB" sz="1100">
                <a:solidFill>
                  <a:schemeClr val="dk2"/>
                </a:solidFill>
                <a:latin typeface="Lato"/>
                <a:ea typeface="Lato"/>
                <a:cs typeface="Lato"/>
                <a:sym typeface="Lato"/>
              </a:rPr>
              <a:t>Cost: $6,360</a:t>
            </a:r>
            <a:endParaRPr sz="1100">
              <a:solidFill>
                <a:schemeClr val="dk2"/>
              </a:solidFill>
              <a:latin typeface="Lato"/>
              <a:ea typeface="Lato"/>
              <a:cs typeface="Lato"/>
              <a:sym typeface="Lato"/>
            </a:endParaRPr>
          </a:p>
        </p:txBody>
      </p:sp>
      <p:cxnSp>
        <p:nvCxnSpPr>
          <p:cNvPr id="380" name="Google Shape;380;p45"/>
          <p:cNvCxnSpPr/>
          <p:nvPr/>
        </p:nvCxnSpPr>
        <p:spPr>
          <a:xfrm>
            <a:off x="3224350" y="2706500"/>
            <a:ext cx="0" cy="1832100"/>
          </a:xfrm>
          <a:prstGeom prst="straightConnector1">
            <a:avLst/>
          </a:prstGeom>
          <a:noFill/>
          <a:ln w="9525" cap="flat" cmpd="sng">
            <a:solidFill>
              <a:schemeClr val="accent1"/>
            </a:solidFill>
            <a:prstDash val="dot"/>
            <a:round/>
            <a:headEnd type="none" w="med" len="med"/>
            <a:tailEnd type="none" w="med" len="med"/>
          </a:ln>
        </p:spPr>
      </p:cxnSp>
      <p:sp>
        <p:nvSpPr>
          <p:cNvPr id="381" name="Google Shape;381;p45"/>
          <p:cNvSpPr txBox="1"/>
          <p:nvPr/>
        </p:nvSpPr>
        <p:spPr>
          <a:xfrm>
            <a:off x="3224350" y="2457000"/>
            <a:ext cx="2695200" cy="40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2000" b="1">
                <a:solidFill>
                  <a:schemeClr val="accent1"/>
                </a:solidFill>
                <a:latin typeface="Lato"/>
                <a:ea typeface="Lato"/>
                <a:cs typeface="Lato"/>
                <a:sym typeface="Lato"/>
              </a:rPr>
              <a:t>Freelancer</a:t>
            </a:r>
            <a:endParaRPr sz="2000" b="1">
              <a:solidFill>
                <a:schemeClr val="accent1"/>
              </a:solidFill>
              <a:latin typeface="Lato"/>
              <a:ea typeface="Lato"/>
              <a:cs typeface="Lato"/>
              <a:sym typeface="Lato"/>
            </a:endParaRPr>
          </a:p>
        </p:txBody>
      </p:sp>
      <p:sp>
        <p:nvSpPr>
          <p:cNvPr id="382" name="Google Shape;382;p45"/>
          <p:cNvSpPr txBox="1"/>
          <p:nvPr/>
        </p:nvSpPr>
        <p:spPr>
          <a:xfrm>
            <a:off x="3072000" y="2931550"/>
            <a:ext cx="2763000" cy="15330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2"/>
              </a:buClr>
              <a:buSzPts val="1100"/>
              <a:buFont typeface="Lato"/>
              <a:buChar char="●"/>
            </a:pPr>
            <a:r>
              <a:rPr lang="en-GB" sz="1100">
                <a:solidFill>
                  <a:schemeClr val="dk2"/>
                </a:solidFill>
                <a:latin typeface="Lato"/>
                <a:ea typeface="Lato"/>
                <a:cs typeface="Lato"/>
                <a:sym typeface="Lato"/>
              </a:rPr>
              <a:t>25 one-minute+ videos</a:t>
            </a:r>
            <a:endParaRPr sz="1100">
              <a:solidFill>
                <a:schemeClr val="dk2"/>
              </a:solidFill>
              <a:latin typeface="Lato"/>
              <a:ea typeface="Lato"/>
              <a:cs typeface="Lato"/>
              <a:sym typeface="Lato"/>
            </a:endParaRPr>
          </a:p>
          <a:p>
            <a:pPr marL="457200" lvl="0" indent="-298450" algn="l" rtl="0">
              <a:lnSpc>
                <a:spcPct val="115000"/>
              </a:lnSpc>
              <a:spcBef>
                <a:spcPts val="0"/>
              </a:spcBef>
              <a:spcAft>
                <a:spcPts val="0"/>
              </a:spcAft>
              <a:buClr>
                <a:schemeClr val="dk2"/>
              </a:buClr>
              <a:buSzPts val="1100"/>
              <a:buFont typeface="Lato"/>
              <a:buChar char="●"/>
            </a:pPr>
            <a:r>
              <a:rPr lang="en-GB" sz="1100">
                <a:solidFill>
                  <a:schemeClr val="dk2"/>
                </a:solidFill>
                <a:latin typeface="Lato"/>
                <a:ea typeface="Lato"/>
                <a:cs typeface="Lato"/>
                <a:sym typeface="Lato"/>
              </a:rPr>
              <a:t>40 shorts</a:t>
            </a:r>
            <a:endParaRPr sz="1100">
              <a:solidFill>
                <a:schemeClr val="dk2"/>
              </a:solidFill>
              <a:latin typeface="Lato"/>
              <a:ea typeface="Lato"/>
              <a:cs typeface="Lato"/>
              <a:sym typeface="Lato"/>
            </a:endParaRPr>
          </a:p>
          <a:p>
            <a:pPr marL="457200" lvl="0" indent="-298450" algn="l" rtl="0">
              <a:lnSpc>
                <a:spcPct val="115000"/>
              </a:lnSpc>
              <a:spcBef>
                <a:spcPts val="0"/>
              </a:spcBef>
              <a:spcAft>
                <a:spcPts val="0"/>
              </a:spcAft>
              <a:buClr>
                <a:schemeClr val="dk2"/>
              </a:buClr>
              <a:buSzPts val="1100"/>
              <a:buFont typeface="Lato"/>
              <a:buChar char="●"/>
            </a:pPr>
            <a:r>
              <a:rPr lang="en-GB" sz="1100">
                <a:solidFill>
                  <a:schemeClr val="dk2"/>
                </a:solidFill>
                <a:latin typeface="Lato"/>
                <a:ea typeface="Lato"/>
                <a:cs typeface="Lato"/>
                <a:sym typeface="Lato"/>
              </a:rPr>
              <a:t> Cost: $1,767</a:t>
            </a:r>
            <a:endParaRPr sz="1100">
              <a:solidFill>
                <a:schemeClr val="dk2"/>
              </a:solidFill>
              <a:latin typeface="Lato"/>
              <a:ea typeface="Lato"/>
              <a:cs typeface="Lato"/>
              <a:sym typeface="Lato"/>
            </a:endParaRPr>
          </a:p>
          <a:p>
            <a:pPr marL="0" lvl="0" indent="0" algn="ctr" rtl="0">
              <a:lnSpc>
                <a:spcPct val="115000"/>
              </a:lnSpc>
              <a:spcBef>
                <a:spcPts val="1600"/>
              </a:spcBef>
              <a:spcAft>
                <a:spcPts val="0"/>
              </a:spcAft>
              <a:buClr>
                <a:srgbClr val="000000"/>
              </a:buClr>
              <a:buSzPts val="1100"/>
              <a:buFont typeface="Arial"/>
              <a:buNone/>
            </a:pPr>
            <a:endParaRPr sz="2000" b="1">
              <a:solidFill>
                <a:schemeClr val="dk1"/>
              </a:solidFill>
              <a:latin typeface="Lato"/>
              <a:ea typeface="Lato"/>
              <a:cs typeface="Lato"/>
              <a:sym typeface="Lato"/>
            </a:endParaRPr>
          </a:p>
          <a:p>
            <a:pPr marL="0" lvl="0" indent="0" algn="ctr" rtl="0">
              <a:lnSpc>
                <a:spcPct val="115000"/>
              </a:lnSpc>
              <a:spcBef>
                <a:spcPts val="1600"/>
              </a:spcBef>
              <a:spcAft>
                <a:spcPts val="1600"/>
              </a:spcAft>
              <a:buClr>
                <a:srgbClr val="000000"/>
              </a:buClr>
              <a:buSzPts val="1100"/>
              <a:buFont typeface="Arial"/>
              <a:buNone/>
            </a:pPr>
            <a:endParaRPr sz="2000" b="1">
              <a:solidFill>
                <a:schemeClr val="dk1"/>
              </a:solidFill>
              <a:latin typeface="Lato"/>
              <a:ea typeface="Lato"/>
              <a:cs typeface="Lato"/>
              <a:sym typeface="Lato"/>
            </a:endParaRPr>
          </a:p>
        </p:txBody>
      </p:sp>
      <p:cxnSp>
        <p:nvCxnSpPr>
          <p:cNvPr id="383" name="Google Shape;383;p45"/>
          <p:cNvCxnSpPr/>
          <p:nvPr/>
        </p:nvCxnSpPr>
        <p:spPr>
          <a:xfrm>
            <a:off x="5919650" y="2706500"/>
            <a:ext cx="0" cy="1832100"/>
          </a:xfrm>
          <a:prstGeom prst="straightConnector1">
            <a:avLst/>
          </a:prstGeom>
          <a:noFill/>
          <a:ln w="9525" cap="flat" cmpd="sng">
            <a:solidFill>
              <a:schemeClr val="accent1"/>
            </a:solidFill>
            <a:prstDash val="dot"/>
            <a:round/>
            <a:headEnd type="none" w="med" len="med"/>
            <a:tailEnd type="none" w="med" len="med"/>
          </a:ln>
        </p:spPr>
      </p:cxnSp>
      <p:sp>
        <p:nvSpPr>
          <p:cNvPr id="384" name="Google Shape;384;p45"/>
          <p:cNvSpPr txBox="1"/>
          <p:nvPr/>
        </p:nvSpPr>
        <p:spPr>
          <a:xfrm>
            <a:off x="5919650" y="2472700"/>
            <a:ext cx="2414400" cy="40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2000" b="1">
                <a:solidFill>
                  <a:schemeClr val="accent1"/>
                </a:solidFill>
                <a:latin typeface="Lato"/>
                <a:ea typeface="Lato"/>
                <a:cs typeface="Lato"/>
                <a:sym typeface="Lato"/>
              </a:rPr>
              <a:t>Difference</a:t>
            </a:r>
            <a:endParaRPr sz="2000" b="1">
              <a:solidFill>
                <a:schemeClr val="accent1"/>
              </a:solidFill>
              <a:latin typeface="Lato"/>
              <a:ea typeface="Lato"/>
              <a:cs typeface="Lato"/>
              <a:sym typeface="Lato"/>
            </a:endParaRPr>
          </a:p>
        </p:txBody>
      </p:sp>
      <p:sp>
        <p:nvSpPr>
          <p:cNvPr id="385" name="Google Shape;385;p45"/>
          <p:cNvSpPr txBox="1"/>
          <p:nvPr/>
        </p:nvSpPr>
        <p:spPr>
          <a:xfrm>
            <a:off x="5991650" y="2927250"/>
            <a:ext cx="2250300" cy="29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1600">
                <a:solidFill>
                  <a:schemeClr val="dk2"/>
                </a:solidFill>
                <a:latin typeface="Lato"/>
                <a:ea typeface="Lato"/>
                <a:cs typeface="Lato"/>
                <a:sym typeface="Lato"/>
              </a:rPr>
              <a:t>$4,592</a:t>
            </a:r>
            <a:endParaRPr sz="1600">
              <a:solidFill>
                <a:schemeClr val="dk2"/>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6"/>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pic>
        <p:nvPicPr>
          <p:cNvPr id="391" name="Google Shape;391;p46"/>
          <p:cNvPicPr preferRelativeResize="0"/>
          <p:nvPr/>
        </p:nvPicPr>
        <p:blipFill rotWithShape="1">
          <a:blip r:embed="rId3">
            <a:alphaModFix/>
          </a:blip>
          <a:srcRect l="49" r="49"/>
          <a:stretch/>
        </p:blipFill>
        <p:spPr>
          <a:xfrm>
            <a:off x="3532025" y="667576"/>
            <a:ext cx="5282473" cy="3964449"/>
          </a:xfrm>
          <a:prstGeom prst="rect">
            <a:avLst/>
          </a:prstGeom>
          <a:noFill/>
          <a:ln>
            <a:noFill/>
          </a:ln>
        </p:spPr>
      </p:pic>
      <p:sp>
        <p:nvSpPr>
          <p:cNvPr id="392" name="Google Shape;392;p46"/>
          <p:cNvSpPr txBox="1">
            <a:spLocks noGrp="1"/>
          </p:cNvSpPr>
          <p:nvPr>
            <p:ph type="body" idx="1"/>
          </p:nvPr>
        </p:nvSpPr>
        <p:spPr>
          <a:xfrm>
            <a:off x="730725" y="2833775"/>
            <a:ext cx="19365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Track Results</a:t>
            </a:r>
            <a:endParaRPr sz="1100" b="1"/>
          </a:p>
        </p:txBody>
      </p:sp>
      <p:sp>
        <p:nvSpPr>
          <p:cNvPr id="393" name="Google Shape;393;p46"/>
          <p:cNvSpPr txBox="1"/>
          <p:nvPr/>
        </p:nvSpPr>
        <p:spPr>
          <a:xfrm>
            <a:off x="730725" y="3083400"/>
            <a:ext cx="2705400" cy="57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solidFill>
                  <a:schemeClr val="dk1"/>
                </a:solidFill>
                <a:latin typeface="Lato"/>
                <a:ea typeface="Lato"/>
                <a:cs typeface="Lato"/>
                <a:sym typeface="Lato"/>
              </a:rPr>
              <a:t>WEB</a:t>
            </a:r>
            <a:endParaRPr sz="2800">
              <a:latin typeface="Lato"/>
              <a:ea typeface="Lato"/>
              <a:cs typeface="Lato"/>
              <a:sym typeface="Lato"/>
            </a:endParaRPr>
          </a:p>
          <a:p>
            <a:pPr marL="0" lvl="0" indent="0" algn="l" rtl="0">
              <a:lnSpc>
                <a:spcPct val="115000"/>
              </a:lnSpc>
              <a:spcBef>
                <a:spcPts val="1600"/>
              </a:spcBef>
              <a:spcAft>
                <a:spcPts val="0"/>
              </a:spcAft>
              <a:buNone/>
            </a:pPr>
            <a:endParaRPr sz="1100">
              <a:latin typeface="Lato"/>
              <a:ea typeface="Lato"/>
              <a:cs typeface="Lato"/>
              <a:sym typeface="Lato"/>
            </a:endParaRPr>
          </a:p>
          <a:p>
            <a:pPr marL="0" lvl="0" indent="0" algn="l" rtl="0">
              <a:lnSpc>
                <a:spcPct val="115000"/>
              </a:lnSpc>
              <a:spcBef>
                <a:spcPts val="1600"/>
              </a:spcBef>
              <a:spcAft>
                <a:spcPts val="1600"/>
              </a:spcAft>
              <a:buNone/>
            </a:pPr>
            <a:endParaRPr sz="1100">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0"/>
          <p:cNvSpPr txBox="1">
            <a:spLocks noGrp="1"/>
          </p:cNvSpPr>
          <p:nvPr>
            <p:ph type="title"/>
          </p:nvPr>
        </p:nvSpPr>
        <p:spPr>
          <a:xfrm>
            <a:off x="730000" y="1318650"/>
            <a:ext cx="36096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solidFill>
                  <a:srgbClr val="000000"/>
                </a:solidFill>
              </a:rPr>
              <a:t>Declining Enrollment</a:t>
            </a:r>
            <a:endParaRPr/>
          </a:p>
        </p:txBody>
      </p:sp>
      <p:pic>
        <p:nvPicPr>
          <p:cNvPr id="167" name="Google Shape;167;p20"/>
          <p:cNvPicPr preferRelativeResize="0"/>
          <p:nvPr/>
        </p:nvPicPr>
        <p:blipFill>
          <a:blip r:embed="rId3">
            <a:alphaModFix/>
          </a:blip>
          <a:stretch>
            <a:fillRect/>
          </a:stretch>
        </p:blipFill>
        <p:spPr>
          <a:xfrm>
            <a:off x="4597158" y="2119650"/>
            <a:ext cx="3981616" cy="2716126"/>
          </a:xfrm>
          <a:prstGeom prst="rect">
            <a:avLst/>
          </a:prstGeom>
          <a:noFill/>
          <a:ln>
            <a:noFill/>
          </a:ln>
        </p:spPr>
      </p:pic>
      <p:pic>
        <p:nvPicPr>
          <p:cNvPr id="168" name="Google Shape;168;p20"/>
          <p:cNvPicPr preferRelativeResize="0"/>
          <p:nvPr/>
        </p:nvPicPr>
        <p:blipFill>
          <a:blip r:embed="rId4">
            <a:alphaModFix/>
          </a:blip>
          <a:stretch>
            <a:fillRect/>
          </a:stretch>
        </p:blipFill>
        <p:spPr>
          <a:xfrm>
            <a:off x="357975" y="2119650"/>
            <a:ext cx="3981625" cy="27161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7"/>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sp>
        <p:nvSpPr>
          <p:cNvPr id="399" name="Google Shape;399;p47"/>
          <p:cNvSpPr txBox="1">
            <a:spLocks noGrp="1"/>
          </p:cNvSpPr>
          <p:nvPr>
            <p:ph type="body" idx="1"/>
          </p:nvPr>
        </p:nvSpPr>
        <p:spPr>
          <a:xfrm>
            <a:off x="730725" y="2818975"/>
            <a:ext cx="19365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Track Results </a:t>
            </a:r>
            <a:endParaRPr sz="1100" b="1"/>
          </a:p>
        </p:txBody>
      </p:sp>
      <p:sp>
        <p:nvSpPr>
          <p:cNvPr id="400" name="Google Shape;400;p47"/>
          <p:cNvSpPr txBox="1"/>
          <p:nvPr/>
        </p:nvSpPr>
        <p:spPr>
          <a:xfrm>
            <a:off x="730725" y="3042525"/>
            <a:ext cx="2999400" cy="115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solidFill>
                  <a:schemeClr val="dk1"/>
                </a:solidFill>
                <a:latin typeface="Lato"/>
                <a:ea typeface="Lato"/>
                <a:cs typeface="Lato"/>
                <a:sym typeface="Lato"/>
              </a:rPr>
              <a:t>Cross Promotion</a:t>
            </a:r>
            <a:endParaRPr sz="2800">
              <a:latin typeface="Lato"/>
              <a:ea typeface="Lato"/>
              <a:cs typeface="Lato"/>
              <a:sym typeface="Lato"/>
            </a:endParaRPr>
          </a:p>
          <a:p>
            <a:pPr marL="0" lvl="0" indent="0" algn="l" rtl="0">
              <a:lnSpc>
                <a:spcPct val="115000"/>
              </a:lnSpc>
              <a:spcBef>
                <a:spcPts val="1600"/>
              </a:spcBef>
              <a:spcAft>
                <a:spcPts val="0"/>
              </a:spcAft>
              <a:buNone/>
            </a:pPr>
            <a:endParaRPr sz="1100">
              <a:latin typeface="Lato"/>
              <a:ea typeface="Lato"/>
              <a:cs typeface="Lato"/>
              <a:sym typeface="Lato"/>
            </a:endParaRPr>
          </a:p>
          <a:p>
            <a:pPr marL="0" lvl="0" indent="0" algn="l" rtl="0">
              <a:lnSpc>
                <a:spcPct val="115000"/>
              </a:lnSpc>
              <a:spcBef>
                <a:spcPts val="1600"/>
              </a:spcBef>
              <a:spcAft>
                <a:spcPts val="1600"/>
              </a:spcAft>
              <a:buNone/>
            </a:pPr>
            <a:endParaRPr sz="1100">
              <a:latin typeface="Lato"/>
              <a:ea typeface="Lato"/>
              <a:cs typeface="Lato"/>
              <a:sym typeface="Lato"/>
            </a:endParaRPr>
          </a:p>
        </p:txBody>
      </p:sp>
      <p:pic>
        <p:nvPicPr>
          <p:cNvPr id="401" name="Google Shape;401;p47"/>
          <p:cNvPicPr preferRelativeResize="0"/>
          <p:nvPr/>
        </p:nvPicPr>
        <p:blipFill>
          <a:blip r:embed="rId3">
            <a:alphaModFix/>
          </a:blip>
          <a:stretch>
            <a:fillRect/>
          </a:stretch>
        </p:blipFill>
        <p:spPr>
          <a:xfrm>
            <a:off x="5242800" y="567875"/>
            <a:ext cx="2999400" cy="44718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8"/>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Three</a:t>
            </a:r>
            <a:endParaRPr b="0"/>
          </a:p>
        </p:txBody>
      </p:sp>
      <p:pic>
        <p:nvPicPr>
          <p:cNvPr id="407" name="Google Shape;407;p48"/>
          <p:cNvPicPr preferRelativeResize="0"/>
          <p:nvPr/>
        </p:nvPicPr>
        <p:blipFill rotWithShape="1">
          <a:blip r:embed="rId3">
            <a:alphaModFix/>
          </a:blip>
          <a:srcRect l="-10" t="-10" r="10" b="10"/>
          <a:stretch/>
        </p:blipFill>
        <p:spPr>
          <a:xfrm>
            <a:off x="5236199" y="741925"/>
            <a:ext cx="3063274" cy="3780401"/>
          </a:xfrm>
          <a:prstGeom prst="rect">
            <a:avLst/>
          </a:prstGeom>
          <a:noFill/>
          <a:ln>
            <a:noFill/>
          </a:ln>
        </p:spPr>
      </p:pic>
      <p:sp>
        <p:nvSpPr>
          <p:cNvPr id="408" name="Google Shape;408;p48"/>
          <p:cNvSpPr txBox="1">
            <a:spLocks noGrp="1"/>
          </p:cNvSpPr>
          <p:nvPr>
            <p:ph type="body" idx="1"/>
          </p:nvPr>
        </p:nvSpPr>
        <p:spPr>
          <a:xfrm>
            <a:off x="730725" y="2818975"/>
            <a:ext cx="2898300" cy="396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Track Results </a:t>
            </a:r>
            <a:endParaRPr sz="1100" b="1"/>
          </a:p>
        </p:txBody>
      </p:sp>
      <p:sp>
        <p:nvSpPr>
          <p:cNvPr id="409" name="Google Shape;409;p48"/>
          <p:cNvSpPr txBox="1"/>
          <p:nvPr/>
        </p:nvSpPr>
        <p:spPr>
          <a:xfrm>
            <a:off x="730725" y="3042525"/>
            <a:ext cx="4489200" cy="115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b="1">
                <a:solidFill>
                  <a:schemeClr val="dk1"/>
                </a:solidFill>
                <a:latin typeface="Lato"/>
                <a:ea typeface="Lato"/>
                <a:cs typeface="Lato"/>
                <a:sym typeface="Lato"/>
              </a:rPr>
              <a:t>ESSER REPORTING</a:t>
            </a:r>
            <a:endParaRPr sz="2800">
              <a:latin typeface="Lato"/>
              <a:ea typeface="Lato"/>
              <a:cs typeface="Lato"/>
              <a:sym typeface="Lato"/>
            </a:endParaRPr>
          </a:p>
          <a:p>
            <a:pPr marL="0" lvl="0" indent="0" algn="l" rtl="0">
              <a:lnSpc>
                <a:spcPct val="115000"/>
              </a:lnSpc>
              <a:spcBef>
                <a:spcPts val="1600"/>
              </a:spcBef>
              <a:spcAft>
                <a:spcPts val="0"/>
              </a:spcAft>
              <a:buNone/>
            </a:pPr>
            <a:endParaRPr sz="1100">
              <a:latin typeface="Lato"/>
              <a:ea typeface="Lato"/>
              <a:cs typeface="Lato"/>
              <a:sym typeface="Lato"/>
            </a:endParaRPr>
          </a:p>
          <a:p>
            <a:pPr marL="0" lvl="0" indent="0" algn="l" rtl="0">
              <a:lnSpc>
                <a:spcPct val="115000"/>
              </a:lnSpc>
              <a:spcBef>
                <a:spcPts val="1600"/>
              </a:spcBef>
              <a:spcAft>
                <a:spcPts val="1600"/>
              </a:spcAft>
              <a:buNone/>
            </a:pPr>
            <a:endParaRPr sz="1100">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9"/>
          <p:cNvSpPr txBox="1">
            <a:spLocks noGrp="1"/>
          </p:cNvSpPr>
          <p:nvPr>
            <p:ph type="body" idx="1"/>
          </p:nvPr>
        </p:nvSpPr>
        <p:spPr>
          <a:xfrm>
            <a:off x="721225" y="1891100"/>
            <a:ext cx="5693700" cy="2556000"/>
          </a:xfrm>
          <a:prstGeom prst="rect">
            <a:avLst/>
          </a:prstGeom>
        </p:spPr>
        <p:txBody>
          <a:bodyPr spcFirstLastPara="1" wrap="square" lIns="91425" tIns="91425" rIns="91425" bIns="91425" anchor="t" anchorCtr="0">
            <a:normAutofit/>
          </a:bodyPr>
          <a:lstStyle/>
          <a:p>
            <a:pPr marL="457200" lvl="0" indent="-298450" algn="l" rtl="0">
              <a:spcBef>
                <a:spcPts val="0"/>
              </a:spcBef>
              <a:spcAft>
                <a:spcPts val="0"/>
              </a:spcAft>
              <a:buSzPts val="1100"/>
              <a:buChar char="●"/>
            </a:pPr>
            <a:r>
              <a:rPr lang="en-GB" sz="1100"/>
              <a:t>Pre-set contractual fees far below those of marketing agencies</a:t>
            </a:r>
            <a:endParaRPr sz="1100"/>
          </a:p>
          <a:p>
            <a:pPr marL="457200" lvl="0" indent="-298450" algn="l" rtl="0">
              <a:spcBef>
                <a:spcPts val="0"/>
              </a:spcBef>
              <a:spcAft>
                <a:spcPts val="0"/>
              </a:spcAft>
              <a:buSzPts val="1100"/>
              <a:buChar char="●"/>
            </a:pPr>
            <a:r>
              <a:rPr lang="en-GB" sz="1100"/>
              <a:t>More staff allows for increase in messaging, fresh stories, and greater awareness</a:t>
            </a:r>
            <a:endParaRPr sz="1100"/>
          </a:p>
          <a:p>
            <a:pPr marL="457200" lvl="0" indent="-298450" algn="l" rtl="0">
              <a:spcBef>
                <a:spcPts val="0"/>
              </a:spcBef>
              <a:spcAft>
                <a:spcPts val="0"/>
              </a:spcAft>
              <a:buSzPts val="1100"/>
              <a:buChar char="●"/>
            </a:pPr>
            <a:r>
              <a:rPr lang="en-GB" sz="1100"/>
              <a:t>No benefits cost to the district</a:t>
            </a:r>
            <a:endParaRPr sz="1100"/>
          </a:p>
          <a:p>
            <a:pPr marL="457200" lvl="0" indent="-298450" algn="l" rtl="0">
              <a:spcBef>
                <a:spcPts val="0"/>
              </a:spcBef>
              <a:spcAft>
                <a:spcPts val="0"/>
              </a:spcAft>
              <a:buSzPts val="1100"/>
              <a:buChar char="●"/>
            </a:pPr>
            <a:r>
              <a:rPr lang="en-GB" sz="1100"/>
              <a:t>Freelancers are not staff so they offer a fresh viewpoint</a:t>
            </a:r>
            <a:endParaRPr sz="1100"/>
          </a:p>
          <a:p>
            <a:pPr marL="457200" lvl="0" indent="-298450" algn="l" rtl="0">
              <a:spcBef>
                <a:spcPts val="0"/>
              </a:spcBef>
              <a:spcAft>
                <a:spcPts val="0"/>
              </a:spcAft>
              <a:buSzPts val="1100"/>
              <a:buChar char="●"/>
            </a:pPr>
            <a:r>
              <a:rPr lang="en-GB" sz="1100"/>
              <a:t>Another opportunity to educate the external world about the district</a:t>
            </a:r>
            <a:endParaRPr sz="1100"/>
          </a:p>
          <a:p>
            <a:pPr marL="457200" lvl="0" indent="-298450" algn="l" rtl="0">
              <a:spcBef>
                <a:spcPts val="0"/>
              </a:spcBef>
              <a:spcAft>
                <a:spcPts val="0"/>
              </a:spcAft>
              <a:buSzPts val="1100"/>
              <a:buChar char="●"/>
            </a:pPr>
            <a:r>
              <a:rPr lang="en-GB" sz="1100"/>
              <a:t>Strengthen school connections</a:t>
            </a:r>
            <a:endParaRPr sz="1100"/>
          </a:p>
          <a:p>
            <a:pPr marL="457200" lvl="0" indent="-298450" algn="l" rtl="0">
              <a:spcBef>
                <a:spcPts val="0"/>
              </a:spcBef>
              <a:spcAft>
                <a:spcPts val="0"/>
              </a:spcAft>
              <a:buSzPts val="1100"/>
              <a:buChar char="●"/>
            </a:pPr>
            <a:r>
              <a:rPr lang="en-GB" sz="1100"/>
              <a:t>Stronger social engagement</a:t>
            </a:r>
            <a:endParaRPr sz="1100"/>
          </a:p>
          <a:p>
            <a:pPr marL="457200" lvl="0" indent="-298450" algn="l" rtl="0">
              <a:spcBef>
                <a:spcPts val="0"/>
              </a:spcBef>
              <a:spcAft>
                <a:spcPts val="0"/>
              </a:spcAft>
              <a:buSzPts val="1100"/>
              <a:buChar char="●"/>
            </a:pPr>
            <a:r>
              <a:rPr lang="en-GB" sz="1100"/>
              <a:t>Freelancers have time we don’t so they can:</a:t>
            </a:r>
            <a:endParaRPr sz="1100"/>
          </a:p>
          <a:p>
            <a:pPr marL="914400" lvl="1" indent="-298450" algn="l" rtl="0">
              <a:spcBef>
                <a:spcPts val="0"/>
              </a:spcBef>
              <a:spcAft>
                <a:spcPts val="0"/>
              </a:spcAft>
              <a:buSzPts val="1100"/>
              <a:buChar char="○"/>
            </a:pPr>
            <a:r>
              <a:rPr lang="en-GB"/>
              <a:t>Put strategies in place for individual marketing</a:t>
            </a:r>
            <a:endParaRPr/>
          </a:p>
          <a:p>
            <a:pPr marL="914400" lvl="1" indent="-298450" algn="l" rtl="0">
              <a:spcBef>
                <a:spcPts val="0"/>
              </a:spcBef>
              <a:spcAft>
                <a:spcPts val="0"/>
              </a:spcAft>
              <a:buSzPts val="1100"/>
              <a:buChar char="○"/>
            </a:pPr>
            <a:r>
              <a:rPr lang="en-GB"/>
              <a:t>Plan and schedule posts, videos, and print stories</a:t>
            </a:r>
            <a:endParaRPr/>
          </a:p>
          <a:p>
            <a:pPr marL="914400" lvl="1" indent="-298450" algn="l" rtl="0">
              <a:spcBef>
                <a:spcPts val="0"/>
              </a:spcBef>
              <a:spcAft>
                <a:spcPts val="0"/>
              </a:spcAft>
              <a:buSzPts val="1100"/>
              <a:buChar char="○"/>
            </a:pPr>
            <a:r>
              <a:rPr lang="en-GB"/>
              <a:t>Create more alluring original content</a:t>
            </a:r>
            <a:endParaRPr sz="1100"/>
          </a:p>
        </p:txBody>
      </p:sp>
      <p:pic>
        <p:nvPicPr>
          <p:cNvPr id="415" name="Google Shape;415;p49"/>
          <p:cNvPicPr preferRelativeResize="0"/>
          <p:nvPr/>
        </p:nvPicPr>
        <p:blipFill rotWithShape="1">
          <a:blip r:embed="rId3">
            <a:alphaModFix/>
          </a:blip>
          <a:srcRect l="-22986" t="-11486" b="-11499"/>
          <a:stretch/>
        </p:blipFill>
        <p:spPr>
          <a:xfrm>
            <a:off x="5157925" y="1148007"/>
            <a:ext cx="3986074" cy="2847481"/>
          </a:xfrm>
          <a:prstGeom prst="rect">
            <a:avLst/>
          </a:prstGeom>
          <a:noFill/>
          <a:ln>
            <a:noFill/>
          </a:ln>
        </p:spPr>
      </p:pic>
      <p:sp>
        <p:nvSpPr>
          <p:cNvPr id="416" name="Google Shape;416;p49"/>
          <p:cNvSpPr txBox="1">
            <a:spLocks noGrp="1"/>
          </p:cNvSpPr>
          <p:nvPr>
            <p:ph type="title"/>
          </p:nvPr>
        </p:nvSpPr>
        <p:spPr>
          <a:xfrm>
            <a:off x="730725" y="1318650"/>
            <a:ext cx="3893400" cy="45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077"/>
              <a:t>Why It Works </a:t>
            </a:r>
            <a:endParaRPr b="0"/>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0"/>
          <p:cNvSpPr txBox="1">
            <a:spLocks noGrp="1"/>
          </p:cNvSpPr>
          <p:nvPr>
            <p:ph type="title"/>
          </p:nvPr>
        </p:nvSpPr>
        <p:spPr>
          <a:xfrm>
            <a:off x="730725" y="1318650"/>
            <a:ext cx="3893400" cy="45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077"/>
              <a:t>Challenges</a:t>
            </a:r>
            <a:endParaRPr b="0"/>
          </a:p>
        </p:txBody>
      </p:sp>
      <p:sp>
        <p:nvSpPr>
          <p:cNvPr id="422" name="Google Shape;422;p50"/>
          <p:cNvSpPr txBox="1">
            <a:spLocks noGrp="1"/>
          </p:cNvSpPr>
          <p:nvPr>
            <p:ph type="body" idx="1"/>
          </p:nvPr>
        </p:nvSpPr>
        <p:spPr>
          <a:xfrm>
            <a:off x="721225" y="1891100"/>
            <a:ext cx="4501800" cy="2556000"/>
          </a:xfrm>
          <a:prstGeom prst="rect">
            <a:avLst/>
          </a:prstGeom>
        </p:spPr>
        <p:txBody>
          <a:bodyPr spcFirstLastPara="1" wrap="square" lIns="91425" tIns="91425" rIns="91425" bIns="91425" anchor="t" anchorCtr="0">
            <a:normAutofit lnSpcReduction="20000"/>
          </a:bodyPr>
          <a:lstStyle/>
          <a:p>
            <a:pPr marL="457200" lvl="0" indent="-298450" algn="l" rtl="0">
              <a:spcBef>
                <a:spcPts val="0"/>
              </a:spcBef>
              <a:spcAft>
                <a:spcPts val="0"/>
              </a:spcAft>
              <a:buSzPts val="1100"/>
              <a:buChar char="●"/>
            </a:pPr>
            <a:r>
              <a:rPr lang="en-GB" sz="1100"/>
              <a:t>Freelancers are not staff so they lack institutional knowledge</a:t>
            </a:r>
            <a:endParaRPr sz="1100"/>
          </a:p>
          <a:p>
            <a:pPr marL="457200" lvl="0" indent="-298450" algn="l" rtl="0">
              <a:spcBef>
                <a:spcPts val="0"/>
              </a:spcBef>
              <a:spcAft>
                <a:spcPts val="0"/>
              </a:spcAft>
              <a:buSzPts val="1100"/>
              <a:buChar char="●"/>
            </a:pPr>
            <a:r>
              <a:rPr lang="en-GB" sz="1100"/>
              <a:t>APS comms still determines assignments, serves as producer and editor</a:t>
            </a:r>
            <a:endParaRPr sz="1100"/>
          </a:p>
          <a:p>
            <a:pPr marL="457200" lvl="0" indent="-298450" algn="l" rtl="0">
              <a:spcBef>
                <a:spcPts val="0"/>
              </a:spcBef>
              <a:spcAft>
                <a:spcPts val="0"/>
              </a:spcAft>
              <a:buSzPts val="1100"/>
              <a:buChar char="●"/>
            </a:pPr>
            <a:r>
              <a:rPr lang="en-GB" sz="1100"/>
              <a:t>Limited pool of freelancers to hire</a:t>
            </a:r>
            <a:endParaRPr sz="1100"/>
          </a:p>
          <a:p>
            <a:pPr marL="457200" lvl="0" indent="-298450" algn="l" rtl="0">
              <a:spcBef>
                <a:spcPts val="0"/>
              </a:spcBef>
              <a:spcAft>
                <a:spcPts val="0"/>
              </a:spcAft>
              <a:buSzPts val="1100"/>
              <a:buChar char="●"/>
            </a:pPr>
            <a:r>
              <a:rPr lang="en-GB" sz="1100"/>
              <a:t>Staff doesn’t always reply to freelancer requests</a:t>
            </a:r>
            <a:endParaRPr sz="1100"/>
          </a:p>
          <a:p>
            <a:pPr marL="457200" lvl="0" indent="-298450" algn="l" rtl="0">
              <a:spcBef>
                <a:spcPts val="0"/>
              </a:spcBef>
              <a:spcAft>
                <a:spcPts val="0"/>
              </a:spcAft>
              <a:buSzPts val="1100"/>
              <a:buChar char="●"/>
            </a:pPr>
            <a:r>
              <a:rPr lang="en-GB" sz="1100"/>
              <a:t>APS comms doesn’t manage school leadership so we can request assistance but that’s up to individuals</a:t>
            </a:r>
            <a:endParaRPr sz="1100"/>
          </a:p>
          <a:p>
            <a:pPr marL="457200" lvl="0" indent="-298450" algn="l" rtl="0">
              <a:spcBef>
                <a:spcPts val="0"/>
              </a:spcBef>
              <a:spcAft>
                <a:spcPts val="0"/>
              </a:spcAft>
              <a:buSzPts val="1100"/>
              <a:buChar char="●"/>
            </a:pPr>
            <a:r>
              <a:rPr lang="en-GB" sz="1100"/>
              <a:t>Freelancers may come in with unrealistic expectations about district resources and practices</a:t>
            </a:r>
            <a:endParaRPr sz="1100"/>
          </a:p>
          <a:p>
            <a:pPr marL="457200" lvl="0" indent="-298450" algn="l" rtl="0">
              <a:spcBef>
                <a:spcPts val="0"/>
              </a:spcBef>
              <a:spcAft>
                <a:spcPts val="0"/>
              </a:spcAft>
              <a:buSzPts val="1100"/>
              <a:buChar char="●"/>
            </a:pPr>
            <a:r>
              <a:rPr lang="en-GB" sz="1100"/>
              <a:t>Freelancers  can quit any time</a:t>
            </a:r>
            <a:endParaRPr sz="1100"/>
          </a:p>
          <a:p>
            <a:pPr marL="457200" lvl="0" indent="-298450" algn="l" rtl="0">
              <a:spcBef>
                <a:spcPts val="0"/>
              </a:spcBef>
              <a:spcAft>
                <a:spcPts val="0"/>
              </a:spcAft>
              <a:buSzPts val="1100"/>
              <a:buChar char="●"/>
            </a:pPr>
            <a:r>
              <a:rPr lang="en-GB" sz="1100"/>
              <a:t>Do not have a process to make paid social media buys</a:t>
            </a:r>
            <a:endParaRPr sz="1100"/>
          </a:p>
          <a:p>
            <a:pPr marL="457200" lvl="0" indent="-298450" algn="l" rtl="0">
              <a:spcBef>
                <a:spcPts val="0"/>
              </a:spcBef>
              <a:spcAft>
                <a:spcPts val="0"/>
              </a:spcAft>
              <a:buSzPts val="1100"/>
              <a:buChar char="●"/>
            </a:pPr>
            <a:r>
              <a:rPr lang="en-GB" sz="1100"/>
              <a:t>Freelancers can create new content but it’s still up to the district to attract and secure the audience</a:t>
            </a:r>
            <a:endParaRPr sz="1100"/>
          </a:p>
          <a:p>
            <a:pPr marL="457200" lvl="0" indent="0" algn="l" rtl="0">
              <a:spcBef>
                <a:spcPts val="0"/>
              </a:spcBef>
              <a:spcAft>
                <a:spcPts val="0"/>
              </a:spcAft>
              <a:buNone/>
            </a:pPr>
            <a:endParaRPr sz="1100"/>
          </a:p>
        </p:txBody>
      </p:sp>
      <p:pic>
        <p:nvPicPr>
          <p:cNvPr id="423" name="Google Shape;423;p50"/>
          <p:cNvPicPr preferRelativeResize="0"/>
          <p:nvPr/>
        </p:nvPicPr>
        <p:blipFill>
          <a:blip r:embed="rId3">
            <a:alphaModFix/>
          </a:blip>
          <a:stretch>
            <a:fillRect/>
          </a:stretch>
        </p:blipFill>
        <p:spPr>
          <a:xfrm>
            <a:off x="5326850" y="1365775"/>
            <a:ext cx="3616174" cy="2411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427"/>
        <p:cNvGrpSpPr/>
        <p:nvPr/>
      </p:nvGrpSpPr>
      <p:grpSpPr>
        <a:xfrm>
          <a:off x="0" y="0"/>
          <a:ext cx="0" cy="0"/>
          <a:chOff x="0" y="0"/>
          <a:chExt cx="0" cy="0"/>
        </a:xfrm>
      </p:grpSpPr>
      <p:sp>
        <p:nvSpPr>
          <p:cNvPr id="428" name="Google Shape;428;p51"/>
          <p:cNvSpPr txBox="1">
            <a:spLocks noGrp="1"/>
          </p:cNvSpPr>
          <p:nvPr>
            <p:ph type="title"/>
          </p:nvPr>
        </p:nvSpPr>
        <p:spPr>
          <a:xfrm>
            <a:off x="729450" y="1322450"/>
            <a:ext cx="7010100" cy="350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1200"/>
              <a:t>COMPARE &amp; CONTRAST</a:t>
            </a:r>
            <a:endParaRPr sz="1200"/>
          </a:p>
        </p:txBody>
      </p:sp>
      <p:pic>
        <p:nvPicPr>
          <p:cNvPr id="429" name="Google Shape;429;p51"/>
          <p:cNvPicPr preferRelativeResize="0"/>
          <p:nvPr/>
        </p:nvPicPr>
        <p:blipFill>
          <a:blip r:embed="rId3">
            <a:alphaModFix amt="44000"/>
          </a:blip>
          <a:stretch>
            <a:fillRect/>
          </a:stretch>
        </p:blipFill>
        <p:spPr>
          <a:xfrm>
            <a:off x="1942745" y="0"/>
            <a:ext cx="7201260" cy="5144259"/>
          </a:xfrm>
          <a:prstGeom prst="rect">
            <a:avLst/>
          </a:prstGeom>
          <a:noFill/>
          <a:ln>
            <a:noFill/>
          </a:ln>
        </p:spPr>
      </p:pic>
      <p:sp>
        <p:nvSpPr>
          <p:cNvPr id="430" name="Google Shape;430;p51"/>
          <p:cNvSpPr txBox="1">
            <a:spLocks noGrp="1"/>
          </p:cNvSpPr>
          <p:nvPr>
            <p:ph type="body" idx="4294967295"/>
          </p:nvPr>
        </p:nvSpPr>
        <p:spPr>
          <a:xfrm>
            <a:off x="729450" y="1749350"/>
            <a:ext cx="7010100" cy="1557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3000">
                <a:solidFill>
                  <a:srgbClr val="FFFFFF"/>
                </a:solidFill>
              </a:rPr>
              <a:t>Marketing Agency vs. Freelancers…</a:t>
            </a:r>
            <a:endParaRPr sz="3000">
              <a:solidFill>
                <a:srgbClr val="FFFFFF"/>
              </a:solidFill>
            </a:endParaRPr>
          </a:p>
        </p:txBody>
      </p:sp>
      <p:sp>
        <p:nvSpPr>
          <p:cNvPr id="431" name="Google Shape;431;p51"/>
          <p:cNvSpPr txBox="1">
            <a:spLocks noGrp="1"/>
          </p:cNvSpPr>
          <p:nvPr>
            <p:ph type="body" idx="4294967295"/>
          </p:nvPr>
        </p:nvSpPr>
        <p:spPr>
          <a:xfrm>
            <a:off x="729450" y="2234100"/>
            <a:ext cx="7010100" cy="2684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3000">
                <a:solidFill>
                  <a:schemeClr val="lt1"/>
                </a:solidFill>
              </a:rPr>
              <a:t>not even close</a:t>
            </a:r>
            <a:endParaRPr sz="3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0"/>
                                        </p:tgtEl>
                                        <p:attrNameLst>
                                          <p:attrName>style.visibility</p:attrName>
                                        </p:attrNameLst>
                                      </p:cBhvr>
                                      <p:to>
                                        <p:strVal val="visible"/>
                                      </p:to>
                                    </p:set>
                                    <p:animEffect transition="in" filter="fade">
                                      <p:cBhvr>
                                        <p:cTn id="7" dur="1000"/>
                                        <p:tgtEl>
                                          <p:spTgt spid="4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1"/>
                                        </p:tgtEl>
                                        <p:attrNameLst>
                                          <p:attrName>style.visibility</p:attrName>
                                        </p:attrNameLst>
                                      </p:cBhvr>
                                      <p:to>
                                        <p:strVal val="visible"/>
                                      </p:to>
                                    </p:set>
                                    <p:animEffect transition="in" filter="fade">
                                      <p:cBhvr>
                                        <p:cTn id="12"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2"/>
          <p:cNvSpPr txBox="1">
            <a:spLocks noGrp="1"/>
          </p:cNvSpPr>
          <p:nvPr>
            <p:ph type="title"/>
          </p:nvPr>
        </p:nvSpPr>
        <p:spPr>
          <a:xfrm>
            <a:off x="730000" y="1318650"/>
            <a:ext cx="27999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50">
                <a:solidFill>
                  <a:srgbClr val="000000"/>
                </a:solidFill>
              </a:rPr>
              <a:t>Realistic Goal Setting</a:t>
            </a:r>
            <a:endParaRPr sz="1850"/>
          </a:p>
        </p:txBody>
      </p:sp>
      <p:sp>
        <p:nvSpPr>
          <p:cNvPr id="437" name="Google Shape;437;p52"/>
          <p:cNvSpPr txBox="1">
            <a:spLocks noGrp="1"/>
          </p:cNvSpPr>
          <p:nvPr>
            <p:ph type="body" idx="1"/>
          </p:nvPr>
        </p:nvSpPr>
        <p:spPr>
          <a:xfrm>
            <a:off x="589375" y="1747450"/>
            <a:ext cx="5923200" cy="954600"/>
          </a:xfrm>
          <a:prstGeom prst="rect">
            <a:avLst/>
          </a:prstGeom>
        </p:spPr>
        <p:txBody>
          <a:bodyPr spcFirstLastPara="1" wrap="square" lIns="91425" tIns="91425" rIns="91425" bIns="91425" anchor="t" anchorCtr="0">
            <a:normAutofit fontScale="32500" lnSpcReduction="20000"/>
          </a:bodyPr>
          <a:lstStyle/>
          <a:p>
            <a:pPr marL="457200" lvl="0" indent="-293365" algn="l" rtl="0">
              <a:spcBef>
                <a:spcPts val="0"/>
              </a:spcBef>
              <a:spcAft>
                <a:spcPts val="0"/>
              </a:spcAft>
              <a:buSzPct val="100000"/>
              <a:buChar char="●"/>
            </a:pPr>
            <a:r>
              <a:rPr lang="en-GB" sz="3138"/>
              <a:t>Boost the steady stream of compelling, timely, factual, and meaningful stories about Albuquerque Public Schools that are easy to consume and hard to forget.</a:t>
            </a:r>
            <a:endParaRPr sz="3138"/>
          </a:p>
          <a:p>
            <a:pPr marL="457200" lvl="0" indent="-293365" algn="l" rtl="0">
              <a:spcBef>
                <a:spcPts val="0"/>
              </a:spcBef>
              <a:spcAft>
                <a:spcPts val="0"/>
              </a:spcAft>
              <a:buSzPct val="100000"/>
              <a:buChar char="●"/>
            </a:pPr>
            <a:r>
              <a:rPr lang="en-GB" sz="3138"/>
              <a:t>Compete with private and charter school marketing to attract and retain students &amp; families </a:t>
            </a:r>
            <a:endParaRPr sz="3138"/>
          </a:p>
          <a:p>
            <a:pPr marL="457200" lvl="0" indent="-293365" algn="l" rtl="0">
              <a:spcBef>
                <a:spcPts val="0"/>
              </a:spcBef>
              <a:spcAft>
                <a:spcPts val="0"/>
              </a:spcAft>
              <a:buSzPct val="100000"/>
              <a:buChar char="●"/>
            </a:pPr>
            <a:r>
              <a:rPr lang="en-GB" sz="3138"/>
              <a:t>Drive our own narrative </a:t>
            </a:r>
            <a:endParaRPr sz="3138"/>
          </a:p>
          <a:p>
            <a:pPr marL="457200" lvl="0" indent="0" algn="l" rtl="0">
              <a:spcBef>
                <a:spcPts val="0"/>
              </a:spcBef>
              <a:spcAft>
                <a:spcPts val="0"/>
              </a:spcAft>
              <a:buNone/>
            </a:pPr>
            <a:endParaRPr sz="1100"/>
          </a:p>
          <a:p>
            <a:pPr marL="0" lvl="0" indent="0" algn="l" rtl="0">
              <a:spcBef>
                <a:spcPts val="0"/>
              </a:spcBef>
              <a:spcAft>
                <a:spcPts val="0"/>
              </a:spcAft>
              <a:buNone/>
            </a:pPr>
            <a:endParaRPr sz="1100" b="1"/>
          </a:p>
          <a:p>
            <a:pPr marL="0" lvl="0" indent="0" algn="l" rtl="0">
              <a:spcBef>
                <a:spcPts val="0"/>
              </a:spcBef>
              <a:spcAft>
                <a:spcPts val="1200"/>
              </a:spcAft>
              <a:buNone/>
            </a:pPr>
            <a:endParaRPr sz="1100"/>
          </a:p>
        </p:txBody>
      </p:sp>
      <p:sp>
        <p:nvSpPr>
          <p:cNvPr id="438" name="Google Shape;438;p52"/>
          <p:cNvSpPr txBox="1"/>
          <p:nvPr/>
        </p:nvSpPr>
        <p:spPr>
          <a:xfrm>
            <a:off x="877475" y="2702045"/>
            <a:ext cx="1768800" cy="22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GB" sz="800" b="1">
                <a:solidFill>
                  <a:schemeClr val="dk1"/>
                </a:solidFill>
                <a:latin typeface="Lato"/>
                <a:ea typeface="Lato"/>
                <a:cs typeface="Lato"/>
                <a:sym typeface="Lato"/>
              </a:rPr>
              <a:t>EDITORIAL</a:t>
            </a:r>
            <a:endParaRPr sz="800" b="1">
              <a:solidFill>
                <a:schemeClr val="dk1"/>
              </a:solidFill>
              <a:latin typeface="Lato"/>
              <a:ea typeface="Lato"/>
              <a:cs typeface="Lato"/>
              <a:sym typeface="Lato"/>
            </a:endParaRPr>
          </a:p>
        </p:txBody>
      </p:sp>
      <p:sp>
        <p:nvSpPr>
          <p:cNvPr id="439" name="Google Shape;439;p52"/>
          <p:cNvSpPr txBox="1"/>
          <p:nvPr/>
        </p:nvSpPr>
        <p:spPr>
          <a:xfrm>
            <a:off x="757775" y="2931550"/>
            <a:ext cx="7745100" cy="95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GB" sz="3100" b="1">
                <a:solidFill>
                  <a:schemeClr val="dk1"/>
                </a:solidFill>
                <a:latin typeface="Lato"/>
                <a:ea typeface="Lato"/>
                <a:cs typeface="Lato"/>
                <a:sym typeface="Lato"/>
              </a:rPr>
              <a:t>APS’ Latest Budget a $2 Billion Question </a:t>
            </a:r>
            <a:endParaRPr sz="3100" b="1">
              <a:solidFill>
                <a:schemeClr val="dk1"/>
              </a:solidFill>
              <a:latin typeface="Lato"/>
              <a:ea typeface="Lato"/>
              <a:cs typeface="Lato"/>
              <a:sym typeface="Lato"/>
            </a:endParaRPr>
          </a:p>
        </p:txBody>
      </p:sp>
      <p:sp>
        <p:nvSpPr>
          <p:cNvPr id="440" name="Google Shape;440;p52"/>
          <p:cNvSpPr txBox="1"/>
          <p:nvPr/>
        </p:nvSpPr>
        <p:spPr>
          <a:xfrm>
            <a:off x="877475" y="3596375"/>
            <a:ext cx="7135500" cy="1070400"/>
          </a:xfrm>
          <a:prstGeom prst="rect">
            <a:avLst/>
          </a:prstGeom>
          <a:noFill/>
          <a:ln>
            <a:noFill/>
          </a:ln>
        </p:spPr>
        <p:txBody>
          <a:bodyPr spcFirstLastPara="1" wrap="square" lIns="91425" tIns="91425" rIns="91425" bIns="91425" anchor="ctr" anchorCtr="0">
            <a:noAutofit/>
          </a:bodyPr>
          <a:lstStyle/>
          <a:p>
            <a:pPr marL="0" marR="139700" lvl="0" indent="0" algn="l" rtl="0">
              <a:lnSpc>
                <a:spcPct val="100000"/>
              </a:lnSpc>
              <a:spcBef>
                <a:spcPts val="1600"/>
              </a:spcBef>
              <a:spcAft>
                <a:spcPts val="0"/>
              </a:spcAft>
              <a:buNone/>
            </a:pPr>
            <a:r>
              <a:rPr lang="en-GB" sz="1000">
                <a:solidFill>
                  <a:srgbClr val="333333"/>
                </a:solidFill>
              </a:rPr>
              <a:t>Are consolidations of the district’s 143 schools inevitable? The budget doesn’t address that. And where did those 5,500 students from last year go and what is APS doing to try bring them back or right-size? Ditto.</a:t>
            </a:r>
            <a:endParaRPr sz="1000">
              <a:solidFill>
                <a:srgbClr val="333333"/>
              </a:solidFill>
            </a:endParaRPr>
          </a:p>
          <a:p>
            <a:pPr marL="0" marR="139700" lvl="0" indent="0" algn="l" rtl="0">
              <a:lnSpc>
                <a:spcPct val="115000"/>
              </a:lnSpc>
              <a:spcBef>
                <a:spcPts val="1600"/>
              </a:spcBef>
              <a:spcAft>
                <a:spcPts val="0"/>
              </a:spcAft>
              <a:buNone/>
            </a:pPr>
            <a:r>
              <a:rPr lang="en-GB" sz="1000">
                <a:solidFill>
                  <a:srgbClr val="333333"/>
                </a:solidFill>
                <a:highlight>
                  <a:srgbClr val="FFFF00"/>
                </a:highlight>
              </a:rPr>
              <a:t>APS, with 15,000 employees and 71,460 students, has a sophisticated website, an extensive email list, large social media presence and foundation</a:t>
            </a:r>
            <a:r>
              <a:rPr lang="en-GB" sz="1000">
                <a:solidFill>
                  <a:srgbClr val="333333"/>
                </a:solidFill>
              </a:rPr>
              <a:t>. It could use its large platform to better inform the public about how it is addressing enrollment declines and spending.</a:t>
            </a:r>
            <a:endParaRPr sz="1100" b="1">
              <a:solidFill>
                <a:schemeClr val="accent1"/>
              </a:solidFill>
              <a:latin typeface="Lato"/>
              <a:ea typeface="Lato"/>
              <a:cs typeface="Lato"/>
              <a:sym typeface="Lato"/>
            </a:endParaRPr>
          </a:p>
        </p:txBody>
      </p:sp>
      <p:cxnSp>
        <p:nvCxnSpPr>
          <p:cNvPr id="441" name="Google Shape;441;p52"/>
          <p:cNvCxnSpPr/>
          <p:nvPr/>
        </p:nvCxnSpPr>
        <p:spPr>
          <a:xfrm>
            <a:off x="641125" y="2865425"/>
            <a:ext cx="0" cy="1832100"/>
          </a:xfrm>
          <a:prstGeom prst="straightConnector1">
            <a:avLst/>
          </a:prstGeom>
          <a:noFill/>
          <a:ln w="9525" cap="flat" cmpd="sng">
            <a:solidFill>
              <a:schemeClr val="accent1"/>
            </a:solidFill>
            <a:prstDash val="dot"/>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3"/>
          <p:cNvSpPr txBox="1">
            <a:spLocks noGrp="1"/>
          </p:cNvSpPr>
          <p:nvPr>
            <p:ph type="title"/>
          </p:nvPr>
        </p:nvSpPr>
        <p:spPr>
          <a:xfrm>
            <a:off x="730725" y="1318650"/>
            <a:ext cx="3893400" cy="456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077"/>
              <a:t>What Next?</a:t>
            </a:r>
            <a:endParaRPr sz="2077"/>
          </a:p>
          <a:p>
            <a:pPr marL="0" lvl="0" indent="0" algn="l" rtl="0">
              <a:spcBef>
                <a:spcPts val="0"/>
              </a:spcBef>
              <a:spcAft>
                <a:spcPts val="0"/>
              </a:spcAft>
              <a:buNone/>
            </a:pPr>
            <a:r>
              <a:rPr lang="en-GB" sz="1188" b="0">
                <a:latin typeface="Lato"/>
                <a:ea typeface="Lato"/>
                <a:cs typeface="Lato"/>
                <a:sym typeface="Lato"/>
              </a:rPr>
              <a:t>You don’t know if you don’t ask</a:t>
            </a:r>
            <a:endParaRPr sz="1188" b="0">
              <a:latin typeface="Lato"/>
              <a:ea typeface="Lato"/>
              <a:cs typeface="Lato"/>
              <a:sym typeface="Lato"/>
            </a:endParaRPr>
          </a:p>
        </p:txBody>
      </p:sp>
      <p:sp>
        <p:nvSpPr>
          <p:cNvPr id="447" name="Google Shape;447;p53"/>
          <p:cNvSpPr txBox="1">
            <a:spLocks noGrp="1"/>
          </p:cNvSpPr>
          <p:nvPr>
            <p:ph type="body" idx="1"/>
          </p:nvPr>
        </p:nvSpPr>
        <p:spPr>
          <a:xfrm>
            <a:off x="721225" y="1891100"/>
            <a:ext cx="4501800" cy="2556000"/>
          </a:xfrm>
          <a:prstGeom prst="rect">
            <a:avLst/>
          </a:prstGeom>
        </p:spPr>
        <p:txBody>
          <a:bodyPr spcFirstLastPara="1" wrap="square" lIns="91425" tIns="91425" rIns="91425" bIns="91425" anchor="t" anchorCtr="0">
            <a:normAutofit/>
          </a:bodyPr>
          <a:lstStyle/>
          <a:p>
            <a:pPr marL="457200" lvl="0" indent="-298450" algn="l" rtl="0">
              <a:spcBef>
                <a:spcPts val="0"/>
              </a:spcBef>
              <a:spcAft>
                <a:spcPts val="0"/>
              </a:spcAft>
              <a:buSzPts val="1100"/>
              <a:buChar char="●"/>
            </a:pPr>
            <a:r>
              <a:rPr lang="en-GB" sz="1100"/>
              <a:t>Request additional federal funds to extend freelance contracts</a:t>
            </a:r>
            <a:endParaRPr sz="1100"/>
          </a:p>
          <a:p>
            <a:pPr marL="457200" lvl="0" indent="-298450" algn="l" rtl="0">
              <a:spcBef>
                <a:spcPts val="0"/>
              </a:spcBef>
              <a:spcAft>
                <a:spcPts val="0"/>
              </a:spcAft>
              <a:buSzPts val="1100"/>
              <a:buChar char="●"/>
            </a:pPr>
            <a:r>
              <a:rPr lang="en-GB" sz="1100"/>
              <a:t>Continue to use analytics to determine greatest impact of freelance contributions</a:t>
            </a:r>
            <a:endParaRPr sz="1100"/>
          </a:p>
          <a:p>
            <a:pPr marL="457200" lvl="0" indent="-298450" algn="l" rtl="0">
              <a:spcBef>
                <a:spcPts val="0"/>
              </a:spcBef>
              <a:spcAft>
                <a:spcPts val="0"/>
              </a:spcAft>
              <a:buSzPts val="1100"/>
              <a:buChar char="●"/>
            </a:pPr>
            <a:r>
              <a:rPr lang="en-GB" sz="1100"/>
              <a:t>Seek process to make paid social media buys</a:t>
            </a:r>
            <a:endParaRPr sz="1100"/>
          </a:p>
          <a:p>
            <a:pPr marL="457200" lvl="0" indent="-298450" algn="l" rtl="0">
              <a:spcBef>
                <a:spcPts val="0"/>
              </a:spcBef>
              <a:spcAft>
                <a:spcPts val="0"/>
              </a:spcAft>
              <a:buSzPts val="1100"/>
              <a:buChar char="●"/>
            </a:pPr>
            <a:r>
              <a:rPr lang="en-GB" sz="1100"/>
              <a:t>Develop data-driven communication and marketing plans</a:t>
            </a:r>
            <a:endParaRPr sz="1100"/>
          </a:p>
          <a:p>
            <a:pPr marL="457200" lvl="0" indent="-298450" algn="l" rtl="0">
              <a:spcBef>
                <a:spcPts val="0"/>
              </a:spcBef>
              <a:spcAft>
                <a:spcPts val="0"/>
              </a:spcAft>
              <a:buSzPts val="1100"/>
              <a:buChar char="●"/>
            </a:pPr>
            <a:r>
              <a:rPr lang="en-GB" sz="1100"/>
              <a:t>Address new school board’s expressed desire for improved communications and marketing</a:t>
            </a:r>
            <a:endParaRPr sz="1100"/>
          </a:p>
          <a:p>
            <a:pPr marL="457200" lvl="0" indent="0" algn="l" rtl="0">
              <a:spcBef>
                <a:spcPts val="0"/>
              </a:spcBef>
              <a:spcAft>
                <a:spcPts val="0"/>
              </a:spcAft>
              <a:buNone/>
            </a:pPr>
            <a:endParaRPr sz="1200" b="1"/>
          </a:p>
          <a:p>
            <a:pPr marL="457200" lvl="0" indent="0" algn="l" rtl="0">
              <a:spcBef>
                <a:spcPts val="0"/>
              </a:spcBef>
              <a:spcAft>
                <a:spcPts val="0"/>
              </a:spcAft>
              <a:buNone/>
            </a:pPr>
            <a:endParaRPr sz="1100"/>
          </a:p>
        </p:txBody>
      </p:sp>
      <p:pic>
        <p:nvPicPr>
          <p:cNvPr id="448" name="Google Shape;448;p53"/>
          <p:cNvPicPr preferRelativeResize="0"/>
          <p:nvPr/>
        </p:nvPicPr>
        <p:blipFill>
          <a:blip r:embed="rId3">
            <a:alphaModFix/>
          </a:blip>
          <a:stretch>
            <a:fillRect/>
          </a:stretch>
        </p:blipFill>
        <p:spPr>
          <a:xfrm>
            <a:off x="5401925" y="830925"/>
            <a:ext cx="3616174" cy="36161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2"/>
        <p:cNvGrpSpPr/>
        <p:nvPr/>
      </p:nvGrpSpPr>
      <p:grpSpPr>
        <a:xfrm>
          <a:off x="0" y="0"/>
          <a:ext cx="0" cy="0"/>
          <a:chOff x="0" y="0"/>
          <a:chExt cx="0" cy="0"/>
        </a:xfrm>
      </p:grpSpPr>
      <p:sp>
        <p:nvSpPr>
          <p:cNvPr id="453" name="Google Shape;453;p54"/>
          <p:cNvSpPr txBox="1">
            <a:spLocks noGrp="1"/>
          </p:cNvSpPr>
          <p:nvPr>
            <p:ph type="title"/>
          </p:nvPr>
        </p:nvSpPr>
        <p:spPr>
          <a:xfrm>
            <a:off x="729450" y="281525"/>
            <a:ext cx="7021200" cy="298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Questions &amp; Answers</a:t>
            </a:r>
            <a:endParaRPr/>
          </a:p>
        </p:txBody>
      </p:sp>
      <p:sp>
        <p:nvSpPr>
          <p:cNvPr id="454" name="Google Shape;454;p54"/>
          <p:cNvSpPr txBox="1"/>
          <p:nvPr/>
        </p:nvSpPr>
        <p:spPr>
          <a:xfrm>
            <a:off x="5253875" y="4119225"/>
            <a:ext cx="3033000" cy="6771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GB" sz="3200">
                <a:solidFill>
                  <a:schemeClr val="lt1"/>
                </a:solidFill>
                <a:latin typeface="Raleway Black"/>
                <a:ea typeface="Raleway Black"/>
                <a:cs typeface="Raleway Black"/>
                <a:sym typeface="Raleway Black"/>
              </a:rPr>
              <a:t>THANK YOU </a:t>
            </a:r>
            <a:endParaRPr sz="3200">
              <a:solidFill>
                <a:schemeClr val="lt1"/>
              </a:solidFill>
              <a:latin typeface="Raleway Black"/>
              <a:ea typeface="Raleway Black"/>
              <a:cs typeface="Raleway Black"/>
              <a:sym typeface="Raleway Black"/>
            </a:endParaRPr>
          </a:p>
        </p:txBody>
      </p:sp>
      <p:pic>
        <p:nvPicPr>
          <p:cNvPr id="455" name="Google Shape;455;p54"/>
          <p:cNvPicPr preferRelativeResize="0"/>
          <p:nvPr/>
        </p:nvPicPr>
        <p:blipFill>
          <a:blip r:embed="rId3">
            <a:alphaModFix/>
          </a:blip>
          <a:stretch>
            <a:fillRect/>
          </a:stretch>
        </p:blipFill>
        <p:spPr>
          <a:xfrm>
            <a:off x="2056744" y="1079251"/>
            <a:ext cx="4366612" cy="2985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1"/>
          <p:cNvPicPr preferRelativeResize="0"/>
          <p:nvPr/>
        </p:nvPicPr>
        <p:blipFill>
          <a:blip r:embed="rId3">
            <a:alphaModFix amt="44000"/>
          </a:blip>
          <a:stretch>
            <a:fillRect/>
          </a:stretch>
        </p:blipFill>
        <p:spPr>
          <a:xfrm>
            <a:off x="1675430" y="-374520"/>
            <a:ext cx="5796449" cy="5796449"/>
          </a:xfrm>
          <a:prstGeom prst="rect">
            <a:avLst/>
          </a:prstGeom>
          <a:noFill/>
          <a:ln>
            <a:noFill/>
          </a:ln>
        </p:spPr>
      </p:pic>
      <p:sp>
        <p:nvSpPr>
          <p:cNvPr id="174" name="Google Shape;174;p21"/>
          <p:cNvSpPr txBox="1">
            <a:spLocks noGrp="1"/>
          </p:cNvSpPr>
          <p:nvPr>
            <p:ph type="title"/>
          </p:nvPr>
        </p:nvSpPr>
        <p:spPr>
          <a:xfrm>
            <a:off x="729450" y="1258800"/>
            <a:ext cx="7688400" cy="2625900"/>
          </a:xfrm>
          <a:prstGeom prst="rect">
            <a:avLst/>
          </a:prstGeom>
          <a:effectLst>
            <a:outerShdw blurRad="471488" dist="95250" dir="5400000" algn="bl" rotWithShape="0">
              <a:srgbClr val="000000"/>
            </a:outerShdw>
          </a:effectLst>
        </p:spPr>
        <p:txBody>
          <a:bodyPr spcFirstLastPara="1" wrap="square" lIns="91425" tIns="91425" rIns="91425" bIns="91425" anchor="t" anchorCtr="0">
            <a:normAutofit/>
          </a:bodyPr>
          <a:lstStyle/>
          <a:p>
            <a:pPr marL="0" lvl="0" indent="0" algn="ctr" rtl="0">
              <a:spcBef>
                <a:spcPts val="0"/>
              </a:spcBef>
              <a:spcAft>
                <a:spcPts val="0"/>
              </a:spcAft>
              <a:buNone/>
            </a:pPr>
            <a:r>
              <a:rPr lang="en-GB" sz="15000"/>
              <a:t>2030</a:t>
            </a:r>
            <a:endParaRPr sz="15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One</a:t>
            </a:r>
            <a:endParaRPr b="0"/>
          </a:p>
        </p:txBody>
      </p:sp>
      <p:sp>
        <p:nvSpPr>
          <p:cNvPr id="180" name="Google Shape;180;p22"/>
          <p:cNvSpPr txBox="1">
            <a:spLocks noGrp="1"/>
          </p:cNvSpPr>
          <p:nvPr>
            <p:ph type="body" idx="1"/>
          </p:nvPr>
        </p:nvSpPr>
        <p:spPr>
          <a:xfrm>
            <a:off x="733800" y="2545150"/>
            <a:ext cx="3734100" cy="7407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770"/>
              <a:buNone/>
            </a:pPr>
            <a:r>
              <a:rPr lang="en-GB" sz="970"/>
              <a:t>Soft Launch</a:t>
            </a:r>
            <a:endParaRPr sz="970"/>
          </a:p>
          <a:p>
            <a:pPr marL="0" lvl="0" indent="0" algn="l" rtl="0">
              <a:lnSpc>
                <a:spcPct val="105000"/>
              </a:lnSpc>
              <a:spcBef>
                <a:spcPts val="1200"/>
              </a:spcBef>
              <a:spcAft>
                <a:spcPts val="0"/>
              </a:spcAft>
              <a:buSzPts val="770"/>
              <a:buNone/>
            </a:pPr>
            <a:r>
              <a:rPr lang="en-GB" sz="1128" b="1">
                <a:solidFill>
                  <a:schemeClr val="dk2"/>
                </a:solidFill>
              </a:rPr>
              <a:t>APS Wall Calendar</a:t>
            </a:r>
            <a:endParaRPr sz="1128" b="1">
              <a:solidFill>
                <a:schemeClr val="dk2"/>
              </a:solidFill>
            </a:endParaRPr>
          </a:p>
          <a:p>
            <a:pPr marL="0" lvl="0" indent="0" algn="l" rtl="0">
              <a:lnSpc>
                <a:spcPct val="105000"/>
              </a:lnSpc>
              <a:spcBef>
                <a:spcPts val="0"/>
              </a:spcBef>
              <a:spcAft>
                <a:spcPts val="1200"/>
              </a:spcAft>
              <a:buSzPts val="770"/>
              <a:buNone/>
            </a:pPr>
            <a:endParaRPr sz="1052"/>
          </a:p>
        </p:txBody>
      </p:sp>
      <p:pic>
        <p:nvPicPr>
          <p:cNvPr id="181" name="Google Shape;181;p22"/>
          <p:cNvPicPr preferRelativeResize="0"/>
          <p:nvPr/>
        </p:nvPicPr>
        <p:blipFill rotWithShape="1">
          <a:blip r:embed="rId3">
            <a:alphaModFix/>
          </a:blip>
          <a:srcRect l="2162" r="2171"/>
          <a:stretch/>
        </p:blipFill>
        <p:spPr>
          <a:xfrm>
            <a:off x="5146750" y="1184600"/>
            <a:ext cx="3997251" cy="3262244"/>
          </a:xfrm>
          <a:prstGeom prst="rect">
            <a:avLst/>
          </a:prstGeom>
          <a:noFill/>
          <a:ln>
            <a:noFill/>
          </a:ln>
        </p:spPr>
      </p:pic>
      <p:sp>
        <p:nvSpPr>
          <p:cNvPr id="182" name="Google Shape;182;p22"/>
          <p:cNvSpPr txBox="1"/>
          <p:nvPr/>
        </p:nvSpPr>
        <p:spPr>
          <a:xfrm>
            <a:off x="733800" y="3091300"/>
            <a:ext cx="3593400" cy="950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117">
                <a:solidFill>
                  <a:schemeClr val="accent1"/>
                </a:solidFill>
                <a:latin typeface="Lato"/>
                <a:ea typeface="Lato"/>
                <a:cs typeface="Lato"/>
                <a:sym typeface="Lato"/>
              </a:rPr>
              <a:t>The calendar is the ONLY printed APS resource distributed to every school for families, employees, local businesses and government agencies. The focus of the 2021-2022 calendar was student and family choice. </a:t>
            </a:r>
            <a:endParaRPr sz="1300"/>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One</a:t>
            </a:r>
            <a:endParaRPr b="0"/>
          </a:p>
        </p:txBody>
      </p:sp>
      <p:sp>
        <p:nvSpPr>
          <p:cNvPr id="188" name="Google Shape;188;p23"/>
          <p:cNvSpPr txBox="1">
            <a:spLocks noGrp="1"/>
          </p:cNvSpPr>
          <p:nvPr>
            <p:ph type="body" idx="1"/>
          </p:nvPr>
        </p:nvSpPr>
        <p:spPr>
          <a:xfrm>
            <a:off x="721225" y="2434125"/>
            <a:ext cx="3893400" cy="122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100"/>
          </a:p>
          <a:p>
            <a:pPr marL="0" lvl="0" indent="0" algn="l" rtl="0">
              <a:spcBef>
                <a:spcPts val="1200"/>
              </a:spcBef>
              <a:spcAft>
                <a:spcPts val="0"/>
              </a:spcAft>
              <a:buNone/>
            </a:pPr>
            <a:r>
              <a:rPr lang="en-GB" sz="1100" b="1">
                <a:solidFill>
                  <a:schemeClr val="dk2"/>
                </a:solidFill>
              </a:rPr>
              <a:t>Online Registration Landing Page</a:t>
            </a:r>
            <a:endParaRPr sz="1100"/>
          </a:p>
        </p:txBody>
      </p:sp>
      <p:pic>
        <p:nvPicPr>
          <p:cNvPr id="189" name="Google Shape;189;p23"/>
          <p:cNvPicPr preferRelativeResize="0"/>
          <p:nvPr/>
        </p:nvPicPr>
        <p:blipFill rotWithShape="1">
          <a:blip r:embed="rId3">
            <a:alphaModFix/>
          </a:blip>
          <a:srcRect l="10429" t="1058" r="9774" b="6056"/>
          <a:stretch/>
        </p:blipFill>
        <p:spPr>
          <a:xfrm>
            <a:off x="5146750" y="1184600"/>
            <a:ext cx="3997249" cy="32622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4"/>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Game  Plan</a:t>
            </a:r>
            <a:endParaRPr/>
          </a:p>
          <a:p>
            <a:pPr marL="0" lvl="0" indent="0" algn="l" rtl="0">
              <a:spcBef>
                <a:spcPts val="0"/>
              </a:spcBef>
              <a:spcAft>
                <a:spcPts val="0"/>
              </a:spcAft>
              <a:buNone/>
            </a:pPr>
            <a:r>
              <a:rPr lang="en-GB" b="0"/>
              <a:t>Phase One</a:t>
            </a:r>
            <a:endParaRPr b="0"/>
          </a:p>
        </p:txBody>
      </p:sp>
      <p:sp>
        <p:nvSpPr>
          <p:cNvPr id="195" name="Google Shape;195;p24"/>
          <p:cNvSpPr txBox="1">
            <a:spLocks noGrp="1"/>
          </p:cNvSpPr>
          <p:nvPr>
            <p:ph type="body" idx="1"/>
          </p:nvPr>
        </p:nvSpPr>
        <p:spPr>
          <a:xfrm>
            <a:off x="721225" y="2434125"/>
            <a:ext cx="3893400" cy="122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100"/>
          </a:p>
          <a:p>
            <a:pPr marL="0" lvl="0" indent="0" algn="l" rtl="0">
              <a:spcBef>
                <a:spcPts val="1200"/>
              </a:spcBef>
              <a:spcAft>
                <a:spcPts val="0"/>
              </a:spcAft>
              <a:buNone/>
            </a:pPr>
            <a:r>
              <a:rPr lang="en-GB" sz="1100" b="1">
                <a:solidFill>
                  <a:schemeClr val="dk2"/>
                </a:solidFill>
              </a:rPr>
              <a:t>Electronic Billboard Messaging</a:t>
            </a:r>
            <a:endParaRPr sz="1100"/>
          </a:p>
        </p:txBody>
      </p:sp>
      <p:pic>
        <p:nvPicPr>
          <p:cNvPr id="196" name="Google Shape;196;p24"/>
          <p:cNvPicPr preferRelativeResize="0"/>
          <p:nvPr/>
        </p:nvPicPr>
        <p:blipFill rotWithShape="1">
          <a:blip r:embed="rId3">
            <a:alphaModFix/>
          </a:blip>
          <a:srcRect l="-11037" t="-10856" b="-10856"/>
          <a:stretch/>
        </p:blipFill>
        <p:spPr>
          <a:xfrm>
            <a:off x="2894850" y="1205600"/>
            <a:ext cx="6249151" cy="3262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729450" y="1322450"/>
            <a:ext cx="7010100" cy="350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1200"/>
              <a:t>PENNIES FROM HEAVEN</a:t>
            </a:r>
            <a:endParaRPr sz="1200"/>
          </a:p>
        </p:txBody>
      </p:sp>
      <p:pic>
        <p:nvPicPr>
          <p:cNvPr id="202" name="Google Shape;202;p25"/>
          <p:cNvPicPr preferRelativeResize="0"/>
          <p:nvPr/>
        </p:nvPicPr>
        <p:blipFill>
          <a:blip r:embed="rId3">
            <a:alphaModFix amt="44000"/>
          </a:blip>
          <a:stretch>
            <a:fillRect/>
          </a:stretch>
        </p:blipFill>
        <p:spPr>
          <a:xfrm>
            <a:off x="1942745" y="0"/>
            <a:ext cx="7201260" cy="5144259"/>
          </a:xfrm>
          <a:prstGeom prst="rect">
            <a:avLst/>
          </a:prstGeom>
          <a:noFill/>
          <a:ln>
            <a:noFill/>
          </a:ln>
        </p:spPr>
      </p:pic>
      <p:sp>
        <p:nvSpPr>
          <p:cNvPr id="203" name="Google Shape;203;p25"/>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GB" sz="3000">
                <a:solidFill>
                  <a:srgbClr val="FFFFFF"/>
                </a:solidFill>
              </a:rPr>
              <a:t>Federal Funds Plug Urgent Needs</a:t>
            </a:r>
            <a:endParaRPr sz="3000">
              <a:solidFill>
                <a:srgbClr val="FFFFFF"/>
              </a:solidFill>
            </a:endParaRPr>
          </a:p>
          <a:p>
            <a:pPr marL="0" lvl="0" indent="0" algn="l" rtl="0">
              <a:spcBef>
                <a:spcPts val="1200"/>
              </a:spcBef>
              <a:spcAft>
                <a:spcPts val="0"/>
              </a:spcAft>
              <a:buNone/>
            </a:pPr>
            <a:r>
              <a:rPr lang="en-GB" sz="3000">
                <a:solidFill>
                  <a:srgbClr val="FFFFFF"/>
                </a:solidFill>
              </a:rPr>
              <a:t>$194,636  in ESSR 2 and CRRSA funds was allocated to APS Communications to recruit staff and  students and keep them enrolled in our schools.</a:t>
            </a:r>
            <a:endParaRPr sz="3000">
              <a:solidFill>
                <a:srgbClr val="FFFFFF"/>
              </a:solidFill>
            </a:endParaRPr>
          </a:p>
          <a:p>
            <a:pPr marL="0" lvl="0" indent="0" algn="l" rtl="0">
              <a:spcBef>
                <a:spcPts val="1200"/>
              </a:spcBef>
              <a:spcAft>
                <a:spcPts val="0"/>
              </a:spcAft>
              <a:buNone/>
            </a:pPr>
            <a:endParaRPr sz="3000">
              <a:solidFill>
                <a:srgbClr val="FFFFFF"/>
              </a:solidFill>
            </a:endParaRPr>
          </a:p>
          <a:p>
            <a:pPr marL="0" lvl="0" indent="0" algn="l" rtl="0">
              <a:spcBef>
                <a:spcPts val="1200"/>
              </a:spcBef>
              <a:spcAft>
                <a:spcPts val="1200"/>
              </a:spcAft>
              <a:buNone/>
            </a:pPr>
            <a:endParaRPr sz="3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6"/>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Our  Plan</a:t>
            </a:r>
            <a:endParaRPr/>
          </a:p>
          <a:p>
            <a:pPr marL="0" lvl="0" indent="0" algn="l" rtl="0">
              <a:spcBef>
                <a:spcPts val="0"/>
              </a:spcBef>
              <a:spcAft>
                <a:spcPts val="0"/>
              </a:spcAft>
              <a:buNone/>
            </a:pPr>
            <a:r>
              <a:rPr lang="en-GB" b="0"/>
              <a:t>Phase Two</a:t>
            </a:r>
            <a:endParaRPr b="0"/>
          </a:p>
        </p:txBody>
      </p:sp>
      <p:sp>
        <p:nvSpPr>
          <p:cNvPr id="209" name="Google Shape;209;p26"/>
          <p:cNvSpPr txBox="1">
            <a:spLocks noGrp="1"/>
          </p:cNvSpPr>
          <p:nvPr>
            <p:ph type="body" idx="1"/>
          </p:nvPr>
        </p:nvSpPr>
        <p:spPr>
          <a:xfrm>
            <a:off x="752975" y="2803800"/>
            <a:ext cx="3893400" cy="1221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100" b="1"/>
              <a:t>Marketing Agency Cost: $90,936</a:t>
            </a:r>
            <a:endParaRPr sz="1100" b="1"/>
          </a:p>
        </p:txBody>
      </p:sp>
      <p:pic>
        <p:nvPicPr>
          <p:cNvPr id="210" name="Google Shape;210;p26"/>
          <p:cNvPicPr preferRelativeResize="0"/>
          <p:nvPr/>
        </p:nvPicPr>
        <p:blipFill rotWithShape="1">
          <a:blip r:embed="rId3">
            <a:alphaModFix/>
          </a:blip>
          <a:srcRect l="1434" t="5536" r="-356" b="10451"/>
          <a:stretch/>
        </p:blipFill>
        <p:spPr>
          <a:xfrm>
            <a:off x="3755208" y="661650"/>
            <a:ext cx="3915849" cy="4307951"/>
          </a:xfrm>
          <a:prstGeom prst="rect">
            <a:avLst/>
          </a:prstGeom>
          <a:noFill/>
          <a:ln>
            <a:noFill/>
          </a:ln>
        </p:spPr>
      </p:pic>
      <p:pic>
        <p:nvPicPr>
          <p:cNvPr id="211" name="Google Shape;211;p26"/>
          <p:cNvPicPr preferRelativeResize="0"/>
          <p:nvPr/>
        </p:nvPicPr>
        <p:blipFill rotWithShape="1">
          <a:blip r:embed="rId4">
            <a:alphaModFix/>
          </a:blip>
          <a:srcRect/>
          <a:stretch/>
        </p:blipFill>
        <p:spPr>
          <a:xfrm>
            <a:off x="7194761" y="1732250"/>
            <a:ext cx="1755726" cy="2166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1978</Words>
  <Application>Microsoft Office PowerPoint</Application>
  <PresentationFormat>On-screen Show (16:9)</PresentationFormat>
  <Paragraphs>212</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Lato</vt:lpstr>
      <vt:lpstr>Raleway Black</vt:lpstr>
      <vt:lpstr>Lato Black</vt:lpstr>
      <vt:lpstr>Raleway</vt:lpstr>
      <vt:lpstr>Streamline</vt:lpstr>
      <vt:lpstr>Launching a Student Recruitment and Retention Campaign</vt:lpstr>
      <vt:lpstr>Our Challenge</vt:lpstr>
      <vt:lpstr>Declining Enrollment</vt:lpstr>
      <vt:lpstr>2030</vt:lpstr>
      <vt:lpstr>Game  Plan Phase One</vt:lpstr>
      <vt:lpstr>Game  Plan Phase One</vt:lpstr>
      <vt:lpstr>Game  Plan Phase One</vt:lpstr>
      <vt:lpstr>PENNIES FROM HEAVEN</vt:lpstr>
      <vt:lpstr>Our  Plan Phase Two</vt:lpstr>
      <vt:lpstr>Our  Plan Phase Two</vt:lpstr>
      <vt:lpstr>Our  Plan Phase Two</vt:lpstr>
      <vt:lpstr>INFLUENCERS</vt:lpstr>
      <vt:lpstr>Turnkey Principal Toolkit</vt:lpstr>
      <vt:lpstr>Toolkit Examples</vt:lpstr>
      <vt:lpstr>Toolkit Examples</vt:lpstr>
      <vt:lpstr>Toolkit Examples</vt:lpstr>
      <vt:lpstr>Game  Plan Phase Three</vt:lpstr>
      <vt:lpstr>Game  Plan Phase Three</vt:lpstr>
      <vt:lpstr>Game  Plan Phase Three</vt:lpstr>
      <vt:lpstr>Game  Plan Phase Three</vt:lpstr>
      <vt:lpstr>Game  Plan Phase Three</vt:lpstr>
      <vt:lpstr>Game  Plan Phase Three</vt:lpstr>
      <vt:lpstr> </vt:lpstr>
      <vt:lpstr>Game  Plan Phase Three</vt:lpstr>
      <vt:lpstr>PowerPoint Presentation</vt:lpstr>
      <vt:lpstr>PowerPoint Presentation</vt:lpstr>
      <vt:lpstr>Game  Plan Phase Three</vt:lpstr>
      <vt:lpstr>Comparison</vt:lpstr>
      <vt:lpstr>Game  Plan Phase Three</vt:lpstr>
      <vt:lpstr>Game  Plan Phase Three</vt:lpstr>
      <vt:lpstr>Game  Plan Phase Three</vt:lpstr>
      <vt:lpstr>Why It Works </vt:lpstr>
      <vt:lpstr>Challenges</vt:lpstr>
      <vt:lpstr>COMPARE &amp; CONTRAST</vt:lpstr>
      <vt:lpstr>Realistic Goal Setting</vt:lpstr>
      <vt:lpstr>What Next? You don’t know if you don’t ask</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Launching a Student Recruitment and Retention Campaign</dc:title>
  <dc:creator>Tonya Harris</dc:creator>
  <cp:lastModifiedBy>Tonya Harris</cp:lastModifiedBy>
  <cp:revision>1</cp:revision>
  <dcterms:modified xsi:type="dcterms:W3CDTF">2022-07-18T20:22:17Z</dcterms:modified>
</cp:coreProperties>
</file>